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261" r:id="rId9"/>
    <p:sldId id="265" r:id="rId10"/>
    <p:sldId id="266" r:id="rId11"/>
    <p:sldId id="267" r:id="rId12"/>
    <p:sldId id="271" r:id="rId13"/>
    <p:sldId id="25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682B0-2D4B-47A3-A8F3-11A04F2C2899}" v="1" dt="2020-04-06T12:06:40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2527" autoAdjust="0"/>
  </p:normalViewPr>
  <p:slideViewPr>
    <p:cSldViewPr snapToGrid="0">
      <p:cViewPr varScale="1">
        <p:scale>
          <a:sx n="61" d="100"/>
          <a:sy n="61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641C0-5AF5-4661-9CF9-085E2AF6A2A3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3AE9A-CB21-4956-A329-36260361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9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0.03.27.20044495v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Roche har meddelt at de ikke kan levere mer reagenser enn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25.000 tester per uke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Flest labber bruker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pure 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6800 maskiner  (OUS og AHUS) 14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cobas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c4800 maskiner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 err="1"/>
              <a:t>Trizol</a:t>
            </a:r>
            <a:r>
              <a:rPr lang="nb-NO" dirty="0"/>
              <a:t> </a:t>
            </a:r>
            <a:r>
              <a:rPr lang="nb-NO" dirty="0" err="1"/>
              <a:t>cloroform</a:t>
            </a:r>
            <a:r>
              <a:rPr lang="nb-NO" dirty="0"/>
              <a:t> metoden og "</a:t>
            </a:r>
            <a:r>
              <a:rPr lang="nb-NO" dirty="0" err="1"/>
              <a:t>eggkokemetoden</a:t>
            </a: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akutte mangler for å kunne ekstrahere virus RNA fra prøver med eksisterende teknologi så finnes det muligheter for å kunne utføre dette steget uavhengig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kommersielle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ekstraksjonsplatformer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metode kan være å gjøre ekstraksjon på «gamlemåten» med for eksempel bruk av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trizol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cloroform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metoden. Metoden vil begrenses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sentirifugekapasitet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tilgang til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tizol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Det må også gjøres vurderinger rundt storskalaekstraksjon av prøver med kloroform. Et annet eksempel går på å koke prøven for å kunne hente ut virus RNA. Forskere fra Danmark har nylig publisert en metode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ekstrakson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RNA fra covid-19 mistenkte tilfeller som også er uavhengig av kommersielle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ekstraksjonsplatformer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Metoden kalles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eggkokemetoden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". Metoden hevdes ha en deteksjonssensitivitet på 97,4% og går ut på å varmebehandle prøvene i 5 minutter ved 98 </a:t>
            </a:r>
            <a:r>
              <a:rPr lang="nb-NO" sz="120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før real-time PCR analysen.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kunne teste langt flere og samtidig ikke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overforbruke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reagenser så vil det være nødvendig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flere pasientprøver i samme kjøring. Det må da gjøres av vurdering av hvor mange prøver det er forsvarlig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hva nytteverdien av å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prøver vil være. Når det er svært lav prevalens av covid-19 i samfunnet som nå så vil det være besparende og ha stor nytteverdi av å teste flere prøver i pooler. På denne måten kan man få testet langt flere personer uten å bruke nevneverdig mer reagenser eller materiale.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https://www.medrxiv.org/content/10.1101/2020.03.27.20044495v1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3AE9A-CB21-4956-A329-36260361F1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8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3AE9A-CB21-4956-A329-36260361F1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6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B92E-5E7C-42A9-B8D3-87FAA3016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07582-FA41-4ADB-A01C-7F91A249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BE80-29A0-43C7-9619-197B5448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DD51-EA1E-45E4-A5CA-5A063BE8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76DE-4508-4FBD-BE00-2BABABEA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3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9F66-3806-499D-9D33-143EB902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01282-AC51-4CE3-9B01-E2D9484E9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2D629-3935-4668-988B-151C4BD4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2867-B50F-44E2-A88E-09855C17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377BC-A147-4552-A468-95083F7C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4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8EB33-6AEA-41B8-9570-CF8B38B76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0E62F-FABB-4218-A8FC-4F82EFE0C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5D49-D28F-4168-9683-AE8DD9B4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180A1-FE84-4E6A-AAB1-241F6771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F4E1E-5E72-4459-A3E1-6618DDF7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6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E38F-364D-46C4-AC2D-2676C7BE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38CE-DBBC-4CAB-8DB8-922C4AACB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0DDDE-7273-41BD-BA66-EF66BD42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123F0-E1BC-4733-95E1-E9923420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D58FE-5580-41EF-91CC-360C482A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0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0285-C2BD-409A-BF40-3811220A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2FE2B-ACBC-445B-AFCB-BBD4CC67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7E32-0FD4-42C2-8EF6-2BDA3835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6849-9332-4562-A34D-EBB81697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1A08-C512-4EED-8C4E-C870BDF9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48CE-6D7D-49C6-8C0D-1F7E5F98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EEEB0-3914-4E9E-83BC-6F7166820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F5833-6F41-40DA-BFA9-66AE16D5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1BDA6-9CE0-4AC5-A49F-8E14928C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309CA-FC30-4A15-A9C5-08CFC37B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786DE-61AA-4C67-A85B-4F9DDD4B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5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CE47-52BA-45A8-B779-BF1B943D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6FE34-D556-490C-AD69-3CF20832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3148D-35A9-461A-AB24-A01B320A5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61FBF-BFA7-4111-9E17-2221B7424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0F903-50CA-4425-BC99-ABD5E55A3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79C07-3ADF-472A-A3DA-EFC7AEB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70CE7-12F3-4715-8580-059B8EF6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2E633-708B-4B6C-93BC-F87C68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C0F9-08BA-4B34-8DE5-7D7A7551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80478-9B5A-4293-B812-9C8F3A3B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8BBB7-A559-45A2-A2B6-6C1E7918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D49DC-B03F-46EC-99BF-D4F522D0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1F1B1-3BC9-4AB9-A50A-C90F031C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5C9AA-36FE-4F44-AA42-C0981785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1C00B-4272-4D79-BCAC-EE726925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7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3465-FEDD-41EA-BD42-684D90AC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70B1-9530-4AA3-9FAE-6424D607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5FDB9-2994-4DDE-964F-0DC789D4C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4CA4A-6CFA-45F2-90FB-14C9DD5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D748B-3399-4499-9C10-3C8B13DE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559A3-3DA0-47F7-8B17-2AF2A5AF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78F4-F2D8-43E7-A296-8D3DE743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FE392-8EB2-43B6-A42E-E8379E45C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0D44B-42DB-46E3-9CD5-5BB9AF2A4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8D3F4-9742-4A48-92F7-A51DDA37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86F5A-66F1-4A9D-81FE-C1A7B5B5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935DE-A757-4231-B83D-5F4FB052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3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78F95-61C8-4765-9C87-566E9D39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F2487-CE17-4216-868D-4793BCC86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D20B4-C847-4A74-8A99-43DBC93FE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1773-FD0A-48D4-87A7-2C3ED65E3D8E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C833-CA1F-4895-8606-2B7620C87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185F8-1272-4084-B40D-838D706A5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83DA-D3A5-4B3B-BA75-0A1BF858A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7B4F-CD4F-4758-BD5E-5F6729395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Hvordan øke testkapasiteten for SARS CoV2 i Norge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77FD8-6A93-43DF-877A-59901098B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Rapporten er et samarbeid mellom Folkehelseinstituttet, Helse Sør-Øst RHF, NTNU og Helsedirektoratet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5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B0C9-43B7-4DE3-9952-5CD926C2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Utstyr som benyttes til testing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F5B7-0E01-48FB-B737-D95594658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Prøvepensler</a:t>
            </a:r>
          </a:p>
          <a:p>
            <a:r>
              <a:rPr lang="nb-NO" dirty="0"/>
              <a:t>Rør </a:t>
            </a:r>
          </a:p>
          <a:p>
            <a:r>
              <a:rPr lang="nb-NO" dirty="0"/>
              <a:t>Transportmedium  </a:t>
            </a:r>
          </a:p>
          <a:p>
            <a:r>
              <a:rPr lang="nb-NO" dirty="0"/>
              <a:t>Buffer</a:t>
            </a:r>
          </a:p>
          <a:p>
            <a:r>
              <a:rPr lang="nb-NO" dirty="0"/>
              <a:t>Reagenser </a:t>
            </a:r>
          </a:p>
          <a:p>
            <a:endParaRPr lang="nb-NO" dirty="0"/>
          </a:p>
          <a:p>
            <a:r>
              <a:rPr lang="nb-NO" dirty="0"/>
              <a:t>I dagens situasjon er det første  og fremst mangler knyttet til prøvepensler, transportmedium, og reagenser som mangler. </a:t>
            </a:r>
            <a:endParaRPr lang="en-GB" dirty="0"/>
          </a:p>
          <a:p>
            <a:endParaRPr lang="nb-NO" dirty="0"/>
          </a:p>
          <a:p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PPE er også viktig men omtales ikke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050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761B86-EA58-495C-9D1F-3C59FB78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Kontaktmail: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1F50F6-8C9E-482B-8B02-382D68ED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800" dirty="0"/>
              <a:t>Eva.Margrethe.Bjerkmann@helsedir.no</a:t>
            </a:r>
          </a:p>
        </p:txBody>
      </p:sp>
    </p:spTree>
    <p:extLst>
      <p:ext uri="{BB962C8B-B14F-4D97-AF65-F5344CB8AC3E}">
        <p14:creationId xmlns:p14="http://schemas.microsoft.com/office/powerpoint/2010/main" val="381858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539B8-B333-45CA-81E8-5E891F34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4000"/>
              <a:t>Bygger på rapporten:</a:t>
            </a:r>
            <a:endParaRPr lang="en-GB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2A00-DB09-4B5D-AE3A-011492A9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nb-NO" sz="2000" dirty="0"/>
          </a:p>
          <a:p>
            <a:pPr marL="0" indent="0">
              <a:buNone/>
            </a:pPr>
            <a:r>
              <a:rPr lang="nb-NO" dirty="0"/>
              <a:t>Testkapasitet for Covid-19 Sykdom, status i tjenesten, identifisering av flaskehalser og potensialet for økt testkapasitet i fremtiden.</a:t>
            </a:r>
          </a:p>
          <a:p>
            <a:pPr marL="0" indent="0">
              <a:buNone/>
            </a:pPr>
            <a:r>
              <a:rPr lang="nb-NO" dirty="0"/>
              <a:t> IS-2900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id="{193C55DA-C737-4E8F-83DA-520E2C0D5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" t="21890" r="83384" b="8373"/>
          <a:stretch/>
        </p:blipFill>
        <p:spPr>
          <a:xfrm>
            <a:off x="6193300" y="191234"/>
            <a:ext cx="4240148" cy="61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5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E0CE-4F6E-4122-9704-003C18E3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Medisinsk testutstyr relatert til testing og påfølgende analyse av  SARS CoV-2 viruset.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610294-AA74-4093-B7E9-0B39F9918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Norge har en av verdens største analyseplattformer og analysekapasitet per innbygger. </a:t>
            </a:r>
          </a:p>
          <a:p>
            <a:endParaRPr lang="nb-NO" dirty="0"/>
          </a:p>
          <a:p>
            <a:r>
              <a:rPr lang="nb-NO" dirty="0"/>
              <a:t>Arbeidskapasiteten i norske laboratorier på personellsiden er også høy sammenlignet med andre land. </a:t>
            </a:r>
          </a:p>
          <a:p>
            <a:endParaRPr lang="nb-NO" dirty="0"/>
          </a:p>
          <a:p>
            <a:r>
              <a:rPr lang="nb-NO" b="1" dirty="0"/>
              <a:t>Til tross for dette er det en kommende mangelsituasjon på testutstyr grunnet stor internasjonal etterspørsel</a:t>
            </a:r>
            <a:endParaRPr lang="en-GB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213936-FCCF-4DB4-909B-894FA7EE36E2}"/>
              </a:ext>
            </a:extLst>
          </p:cNvPr>
          <p:cNvSpPr/>
          <p:nvPr/>
        </p:nvSpPr>
        <p:spPr>
          <a:xfrm>
            <a:off x="3048000" y="1443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22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A052-FD87-4AEC-866E-78343DAD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GB" dirty="0"/>
            </a:br>
            <a:r>
              <a:rPr lang="nb-NO" dirty="0"/>
              <a:t>Det er to spor som kan følges for å øke testkapasiteten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1A9F-5F6B-426B-89DE-DE2D273E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b-NO" b="1" dirty="0"/>
          </a:p>
          <a:p>
            <a:pPr lvl="0"/>
            <a:r>
              <a:rPr lang="nb-NO" dirty="0"/>
              <a:t>Rask etablering av økt testkapasitet innenfor spesialisthelsetjenesten</a:t>
            </a:r>
            <a:endParaRPr lang="en-GB" dirty="0"/>
          </a:p>
          <a:p>
            <a:pPr lvl="0"/>
            <a:endParaRPr lang="nb-NO" dirty="0"/>
          </a:p>
          <a:p>
            <a:pPr lvl="0"/>
            <a:r>
              <a:rPr lang="nb-NO" dirty="0"/>
              <a:t>Økning av testkapasiteten ved samarbeid med fiskeri- kjøttnæring næringsliv og akademia</a:t>
            </a:r>
            <a:endParaRPr lang="en-GB" dirty="0"/>
          </a:p>
          <a:p>
            <a:pPr lvl="0"/>
            <a:endParaRPr lang="nb-NO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4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12AF-19C0-4BA9-8692-8941D26C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 b="1" dirty="0"/>
            </a:br>
            <a:r>
              <a:rPr lang="nb-NO" b="1" dirty="0"/>
              <a:t>Rask etablering av økt testkapasitet innenfor spesialisthelsetjenesten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4182-BF21-4BD9-826D-81299488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I dagens mikrobiologiske laboratorier er det opprettet rutiner for drift</a:t>
            </a:r>
          </a:p>
          <a:p>
            <a:r>
              <a:rPr lang="nb-NO" dirty="0"/>
              <a:t>For å øke testkapasiteten i Norge er det viktig at vi tar dette etablerte systemet i bruk</a:t>
            </a:r>
          </a:p>
          <a:p>
            <a:r>
              <a:rPr lang="nb-NO" dirty="0"/>
              <a:t>Øke bruken innen dagens maskinpark </a:t>
            </a:r>
            <a:r>
              <a:rPr lang="nb-NO" sz="2000" dirty="0"/>
              <a:t>(</a:t>
            </a:r>
            <a:r>
              <a:rPr lang="nb-NO" sz="2000" dirty="0" err="1"/>
              <a:t>MagNa</a:t>
            </a:r>
            <a:r>
              <a:rPr lang="nb-NO" sz="2000" dirty="0"/>
              <a:t> Pure 96, </a:t>
            </a:r>
            <a:r>
              <a:rPr lang="nb-NO" sz="2000" dirty="0" err="1"/>
              <a:t>Cobas</a:t>
            </a:r>
            <a:r>
              <a:rPr lang="nb-NO" sz="2000" dirty="0"/>
              <a:t> c4800, </a:t>
            </a:r>
            <a:r>
              <a:rPr lang="nb-NO" sz="2000" dirty="0" err="1"/>
              <a:t>Cobas</a:t>
            </a:r>
            <a:r>
              <a:rPr lang="nb-NO" sz="2000" dirty="0"/>
              <a:t> 6800, Abbot m2000, Abbott Real Time SARS-CoV-2 –maskin</a:t>
            </a:r>
          </a:p>
          <a:p>
            <a:endParaRPr lang="nb-NO" dirty="0"/>
          </a:p>
          <a:p>
            <a:r>
              <a:rPr lang="nb-NO" dirty="0" err="1"/>
              <a:t>Ugelstadkuler</a:t>
            </a:r>
            <a:r>
              <a:rPr lang="nb-NO" dirty="0"/>
              <a:t> (</a:t>
            </a:r>
            <a:r>
              <a:rPr lang="nb-NO" dirty="0" err="1"/>
              <a:t>magnestiske</a:t>
            </a:r>
            <a:r>
              <a:rPr lang="nb-NO" dirty="0"/>
              <a:t> kuler) fra NTNU</a:t>
            </a:r>
            <a:endParaRPr lang="en-GB" dirty="0"/>
          </a:p>
          <a:p>
            <a:endParaRPr lang="nb-NO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B2533-ACED-4BEF-871D-EB3561B55137}"/>
              </a:ext>
            </a:extLst>
          </p:cNvPr>
          <p:cNvSpPr/>
          <p:nvPr/>
        </p:nvSpPr>
        <p:spPr>
          <a:xfrm>
            <a:off x="2438400" y="2933700"/>
            <a:ext cx="1036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200"/>
              </a:spcAft>
              <a:buFont typeface="+mj-lt"/>
              <a:buAutoNum type="arabicPeriod"/>
            </a:pPr>
            <a:endParaRPr lang="en-GB" b="1" kern="0" dirty="0">
              <a:solidFill>
                <a:srgbClr val="000000"/>
              </a:solidFill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0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E789-2F7F-456C-8795-613CC7D2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nb-NO" b="1" dirty="0"/>
            </a:br>
            <a:br>
              <a:rPr lang="nb-NO" b="1" dirty="0"/>
            </a:br>
            <a:r>
              <a:rPr lang="nb-NO" b="1" dirty="0"/>
              <a:t>Økning av testkapasiteten</a:t>
            </a:r>
            <a:br>
              <a:rPr lang="en-GB" b="1" dirty="0"/>
            </a:br>
            <a:r>
              <a:rPr lang="nb-NO" dirty="0"/>
              <a:t> 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A843A-06E0-4D4D-BC1A-9E5A0E4A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nb-NO" sz="3600" dirty="0"/>
              <a:t>E-post sendt  til  fiskerinæring, kjøttindustri, veterinærer og bransjeorganisasjoner, universitet og forskningsinstitutt</a:t>
            </a:r>
          </a:p>
          <a:p>
            <a:pPr lvl="1"/>
            <a:r>
              <a:rPr lang="nb-NO" sz="3200" dirty="0"/>
              <a:t>Kan dere hjelpe med personell?</a:t>
            </a:r>
          </a:p>
          <a:p>
            <a:pPr lvl="1"/>
            <a:r>
              <a:rPr lang="nb-NO" sz="3200" dirty="0"/>
              <a:t>Kan dere hjelpe med maskiner?</a:t>
            </a:r>
          </a:p>
          <a:p>
            <a:pPr lvl="1"/>
            <a:r>
              <a:rPr lang="nb-NO" sz="3200" dirty="0"/>
              <a:t>Kan dere hjelpe med reagenser?</a:t>
            </a:r>
          </a:p>
          <a:p>
            <a:pPr lvl="1"/>
            <a:r>
              <a:rPr lang="nb-NO" sz="3200" dirty="0"/>
              <a:t>Kan dere produsere forbruksmateriell?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69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A2C0-5D06-4532-B753-368F461F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Anbefalinger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9429E-707C-4461-987E-1F4BE4466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anbefales at laboratoriene i de store byene: Oslo, Bergen, Trondheim, Stavanger og  Tromsø starter å benytte de magnetiske Ugelstad-kulene produsert på NTNU som ekstraksjonsreagens fra rett over påske. </a:t>
            </a:r>
          </a:p>
          <a:p>
            <a:endParaRPr lang="nb-NO" dirty="0"/>
          </a:p>
          <a:p>
            <a:r>
              <a:rPr lang="nb-NO" dirty="0"/>
              <a:t>Sentralisering av prøver vil frigjøre ressurser på de mindre sykehusene. </a:t>
            </a:r>
          </a:p>
        </p:txBody>
      </p:sp>
    </p:spTree>
    <p:extLst>
      <p:ext uri="{BB962C8B-B14F-4D97-AF65-F5344CB8AC3E}">
        <p14:creationId xmlns:p14="http://schemas.microsoft.com/office/powerpoint/2010/main" val="355621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4327-675F-43AA-AFD6-D7E3A78D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Anbefalinger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D493-FFB9-4070-88B7-DCE6BAE8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 følge NTNU kan ekstraksjonsreagensene sendes  fra Trondheim til de definerte sykehusene allerede nå, slik at kompatibelt utstyr for bruk av Ugelstad-kulene kan installeres og analysearbeidet startes opp som et strakstiltak rett over påske. </a:t>
            </a:r>
          </a:p>
          <a:p>
            <a:endParaRPr lang="nb-NO" dirty="0"/>
          </a:p>
          <a:p>
            <a:r>
              <a:rPr lang="nb-NO" dirty="0"/>
              <a:t>Dette vil øke kapasiteten vesentlig ved at 150,000 antall prøver kan analyseres  i uken dersom  alle laboratoriene (listet over) kjører full med døgnkontinuerlig  drift fra rett over påske.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75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femkant 1">
            <a:extLst>
              <a:ext uri="{FF2B5EF4-FFF2-40B4-BE49-F238E27FC236}">
                <a16:creationId xmlns:a16="http://schemas.microsoft.com/office/drawing/2014/main" id="{40D58775-5D30-4BBE-9F85-0B3EF6CC91C8}"/>
              </a:ext>
            </a:extLst>
          </p:cNvPr>
          <p:cNvSpPr/>
          <p:nvPr/>
        </p:nvSpPr>
        <p:spPr>
          <a:xfrm>
            <a:off x="222878" y="2866398"/>
            <a:ext cx="1868962" cy="7084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Prøvetaking</a:t>
            </a:r>
          </a:p>
        </p:txBody>
      </p:sp>
      <p:sp>
        <p:nvSpPr>
          <p:cNvPr id="3" name="Pil: vinkeltegn 2">
            <a:extLst>
              <a:ext uri="{FF2B5EF4-FFF2-40B4-BE49-F238E27FC236}">
                <a16:creationId xmlns:a16="http://schemas.microsoft.com/office/drawing/2014/main" id="{CEE4AF43-3387-4159-8FC6-C3FF52F6B9B5}"/>
              </a:ext>
            </a:extLst>
          </p:cNvPr>
          <p:cNvSpPr/>
          <p:nvPr/>
        </p:nvSpPr>
        <p:spPr>
          <a:xfrm>
            <a:off x="3812864" y="2866409"/>
            <a:ext cx="2254479" cy="708453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Mottak</a:t>
            </a:r>
          </a:p>
        </p:txBody>
      </p:sp>
      <p:sp>
        <p:nvSpPr>
          <p:cNvPr id="4" name="Pil: vinkeltegn 3">
            <a:extLst>
              <a:ext uri="{FF2B5EF4-FFF2-40B4-BE49-F238E27FC236}">
                <a16:creationId xmlns:a16="http://schemas.microsoft.com/office/drawing/2014/main" id="{C8709928-C39A-4E04-8CE7-034EE7471088}"/>
              </a:ext>
            </a:extLst>
          </p:cNvPr>
          <p:cNvSpPr/>
          <p:nvPr/>
        </p:nvSpPr>
        <p:spPr>
          <a:xfrm>
            <a:off x="5799902" y="2866404"/>
            <a:ext cx="2254479" cy="708453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Ekstraksjon</a:t>
            </a:r>
          </a:p>
        </p:txBody>
      </p:sp>
      <p:sp>
        <p:nvSpPr>
          <p:cNvPr id="5" name="Pil: vinkeltegn 4">
            <a:extLst>
              <a:ext uri="{FF2B5EF4-FFF2-40B4-BE49-F238E27FC236}">
                <a16:creationId xmlns:a16="http://schemas.microsoft.com/office/drawing/2014/main" id="{345C6C64-6D53-46FD-9252-809F071E933E}"/>
              </a:ext>
            </a:extLst>
          </p:cNvPr>
          <p:cNvSpPr/>
          <p:nvPr/>
        </p:nvSpPr>
        <p:spPr>
          <a:xfrm>
            <a:off x="1828047" y="2866407"/>
            <a:ext cx="2254479" cy="708453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Forsendelse</a:t>
            </a:r>
          </a:p>
        </p:txBody>
      </p:sp>
      <p:sp>
        <p:nvSpPr>
          <p:cNvPr id="6" name="Pil: vinkeltegn 5">
            <a:extLst>
              <a:ext uri="{FF2B5EF4-FFF2-40B4-BE49-F238E27FC236}">
                <a16:creationId xmlns:a16="http://schemas.microsoft.com/office/drawing/2014/main" id="{E7E37210-1A94-4926-B1A9-041A1675A46C}"/>
              </a:ext>
            </a:extLst>
          </p:cNvPr>
          <p:cNvSpPr/>
          <p:nvPr/>
        </p:nvSpPr>
        <p:spPr>
          <a:xfrm>
            <a:off x="7781891" y="2866399"/>
            <a:ext cx="2254479" cy="708453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PCR</a:t>
            </a:r>
          </a:p>
        </p:txBody>
      </p:sp>
      <p:sp>
        <p:nvSpPr>
          <p:cNvPr id="7" name="Pil: vinkeltegn 6">
            <a:extLst>
              <a:ext uri="{FF2B5EF4-FFF2-40B4-BE49-F238E27FC236}">
                <a16:creationId xmlns:a16="http://schemas.microsoft.com/office/drawing/2014/main" id="{339670E0-0FA8-4FFB-B9EA-BEF740F171D8}"/>
              </a:ext>
            </a:extLst>
          </p:cNvPr>
          <p:cNvSpPr/>
          <p:nvPr/>
        </p:nvSpPr>
        <p:spPr>
          <a:xfrm>
            <a:off x="9767040" y="2866404"/>
            <a:ext cx="2254479" cy="708453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000" dirty="0"/>
              <a:t>Prøvesvar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B2FA1FF-46DE-4020-A165-E2F0249E3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068" y="-599577"/>
            <a:ext cx="2334256" cy="28008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4118D873-BDEB-4C15-B81B-95504D13374C}"/>
              </a:ext>
            </a:extLst>
          </p:cNvPr>
          <p:cNvSpPr/>
          <p:nvPr/>
        </p:nvSpPr>
        <p:spPr>
          <a:xfrm>
            <a:off x="9489483" y="-702607"/>
            <a:ext cx="590705" cy="5848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5F934F8-A498-4F30-AC19-52C22CE8BE34}"/>
              </a:ext>
            </a:extLst>
          </p:cNvPr>
          <p:cNvSpPr/>
          <p:nvPr/>
        </p:nvSpPr>
        <p:spPr>
          <a:xfrm>
            <a:off x="677490" y="144421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Prøvepensler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2589C03-93C3-432A-BE6D-16E86A547294}"/>
              </a:ext>
            </a:extLst>
          </p:cNvPr>
          <p:cNvSpPr/>
          <p:nvPr/>
        </p:nvSpPr>
        <p:spPr>
          <a:xfrm>
            <a:off x="1338072" y="-786639"/>
            <a:ext cx="340469" cy="301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F35ACD1-CCF2-4550-BE15-41DCA95095AE}"/>
              </a:ext>
            </a:extLst>
          </p:cNvPr>
          <p:cNvSpPr/>
          <p:nvPr/>
        </p:nvSpPr>
        <p:spPr>
          <a:xfrm>
            <a:off x="1336209" y="-545983"/>
            <a:ext cx="340469" cy="301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1338285" y="-291999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DB0D0B6-2CB1-4682-92E3-B5896E5FAD61}"/>
              </a:ext>
            </a:extLst>
          </p:cNvPr>
          <p:cNvSpPr/>
          <p:nvPr/>
        </p:nvSpPr>
        <p:spPr>
          <a:xfrm>
            <a:off x="677490" y="703619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Transportmedium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FD17D94-D3EE-4714-B947-F88DB1A5A59D}"/>
              </a:ext>
            </a:extLst>
          </p:cNvPr>
          <p:cNvSpPr/>
          <p:nvPr/>
        </p:nvSpPr>
        <p:spPr>
          <a:xfrm>
            <a:off x="677490" y="1262817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Plastrør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Transportrør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2116B5C-2337-4598-B795-4244450E2048}"/>
              </a:ext>
            </a:extLst>
          </p:cNvPr>
          <p:cNvSpPr/>
          <p:nvPr/>
        </p:nvSpPr>
        <p:spPr>
          <a:xfrm>
            <a:off x="677490" y="1785004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Beskyttelsesutstyr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EE3D380-0D45-45A3-84F9-13A780E3360C}"/>
              </a:ext>
            </a:extLst>
          </p:cNvPr>
          <p:cNvSpPr/>
          <p:nvPr/>
        </p:nvSpPr>
        <p:spPr>
          <a:xfrm>
            <a:off x="677490" y="2325697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Egnede prøvetakingssteder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CACE74E-8DA6-4B69-A98A-09DA7D32E0B4}"/>
              </a:ext>
            </a:extLst>
          </p:cNvPr>
          <p:cNvSpPr/>
          <p:nvPr/>
        </p:nvSpPr>
        <p:spPr>
          <a:xfrm>
            <a:off x="2271513" y="3822897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Bobleplast konvolutter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72128BEC-D18B-4CC0-AD70-E8EB94F3B397}"/>
              </a:ext>
            </a:extLst>
          </p:cNvPr>
          <p:cNvSpPr/>
          <p:nvPr/>
        </p:nvSpPr>
        <p:spPr>
          <a:xfrm>
            <a:off x="2271513" y="4382095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323C133A-6528-4216-838E-1F5915701CF2}"/>
              </a:ext>
            </a:extLst>
          </p:cNvPr>
          <p:cNvSpPr/>
          <p:nvPr/>
        </p:nvSpPr>
        <p:spPr>
          <a:xfrm>
            <a:off x="1828047" y="4483930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5C97BBC-1D9B-4784-BF7A-B7F80000AC6C}"/>
              </a:ext>
            </a:extLst>
          </p:cNvPr>
          <p:cNvSpPr/>
          <p:nvPr/>
        </p:nvSpPr>
        <p:spPr>
          <a:xfrm>
            <a:off x="2271513" y="4941293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8CC1F1A-4865-4F05-9FC1-7347A4638AFA}"/>
              </a:ext>
            </a:extLst>
          </p:cNvPr>
          <p:cNvSpPr/>
          <p:nvPr/>
        </p:nvSpPr>
        <p:spPr>
          <a:xfrm>
            <a:off x="1828047" y="5043128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CD898841-EECC-4BFC-A80F-6B804A285EAB}"/>
              </a:ext>
            </a:extLst>
          </p:cNvPr>
          <p:cNvSpPr/>
          <p:nvPr/>
        </p:nvSpPr>
        <p:spPr>
          <a:xfrm>
            <a:off x="2271513" y="5463480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997C8CD-F2F3-4C75-B9F1-C9CEB55D93CA}"/>
              </a:ext>
            </a:extLst>
          </p:cNvPr>
          <p:cNvSpPr/>
          <p:nvPr/>
        </p:nvSpPr>
        <p:spPr>
          <a:xfrm>
            <a:off x="1828047" y="5565315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5B6B527C-E9DA-429B-92BF-7ADEA416A16C}"/>
              </a:ext>
            </a:extLst>
          </p:cNvPr>
          <p:cNvSpPr/>
          <p:nvPr/>
        </p:nvSpPr>
        <p:spPr>
          <a:xfrm>
            <a:off x="2271513" y="6004173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FFDD826-D88D-4D20-8233-2BDAE6DFF03F}"/>
              </a:ext>
            </a:extLst>
          </p:cNvPr>
          <p:cNvSpPr/>
          <p:nvPr/>
        </p:nvSpPr>
        <p:spPr>
          <a:xfrm>
            <a:off x="1828047" y="6106008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A41FFC1-B26D-4E04-B23F-F67EAD1450A5}"/>
              </a:ext>
            </a:extLst>
          </p:cNvPr>
          <p:cNvSpPr/>
          <p:nvPr/>
        </p:nvSpPr>
        <p:spPr>
          <a:xfrm>
            <a:off x="4359327" y="193129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Bemanning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CB68EC30-F1F6-4AF6-99F4-69B134C4CA40}"/>
              </a:ext>
            </a:extLst>
          </p:cNvPr>
          <p:cNvSpPr/>
          <p:nvPr/>
        </p:nvSpPr>
        <p:spPr>
          <a:xfrm>
            <a:off x="4359327" y="752327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Roboter</a:t>
            </a:r>
            <a:r>
              <a:rPr lang="nb-NO" sz="1200" dirty="0">
                <a:solidFill>
                  <a:schemeClr val="tx1"/>
                </a:solidFill>
              </a:rPr>
              <a:t> for prøvehåndtering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A6F5F0EF-AD9C-460B-9AA6-25DBDEE49374}"/>
              </a:ext>
            </a:extLst>
          </p:cNvPr>
          <p:cNvSpPr/>
          <p:nvPr/>
        </p:nvSpPr>
        <p:spPr>
          <a:xfrm>
            <a:off x="4359327" y="1311525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Pippeteringsroboter</a:t>
            </a:r>
            <a:endParaRPr lang="nb-NO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5785BA26-8C7C-407B-BC1F-A5926905EEBF}"/>
              </a:ext>
            </a:extLst>
          </p:cNvPr>
          <p:cNvSpPr/>
          <p:nvPr/>
        </p:nvSpPr>
        <p:spPr>
          <a:xfrm>
            <a:off x="4359327" y="1833712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Laboratoriedatabasesystemer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33582AA4-C578-4C05-82B0-B07F826DF4ED}"/>
              </a:ext>
            </a:extLst>
          </p:cNvPr>
          <p:cNvSpPr/>
          <p:nvPr/>
        </p:nvSpPr>
        <p:spPr>
          <a:xfrm>
            <a:off x="4359327" y="2374405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2462569C-959D-4DAE-9CF3-6EEE15E80AE8}"/>
              </a:ext>
            </a:extLst>
          </p:cNvPr>
          <p:cNvSpPr/>
          <p:nvPr/>
        </p:nvSpPr>
        <p:spPr>
          <a:xfrm>
            <a:off x="3944342" y="2428241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33098D3F-6F74-454E-9041-37628550C2E6}"/>
              </a:ext>
            </a:extLst>
          </p:cNvPr>
          <p:cNvSpPr/>
          <p:nvPr/>
        </p:nvSpPr>
        <p:spPr>
          <a:xfrm>
            <a:off x="6486694" y="3785824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Ekstraksjonsreagenser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1CA7E13-8627-4D63-A862-1DAC8900C36D}"/>
              </a:ext>
            </a:extLst>
          </p:cNvPr>
          <p:cNvSpPr/>
          <p:nvPr/>
        </p:nvSpPr>
        <p:spPr>
          <a:xfrm>
            <a:off x="6486694" y="4345022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Pippeteringsroboter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5069865-2070-4635-A0E4-FE3672CC7BD0}"/>
              </a:ext>
            </a:extLst>
          </p:cNvPr>
          <p:cNvSpPr/>
          <p:nvPr/>
        </p:nvSpPr>
        <p:spPr>
          <a:xfrm>
            <a:off x="6486694" y="4904220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Ekstraksjons plattform for opprensing med magnet kuler (åpent system)</a:t>
            </a: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DB013E21-C4F1-46D2-9E5D-33033EA8BDB9}"/>
              </a:ext>
            </a:extLst>
          </p:cNvPr>
          <p:cNvSpPr/>
          <p:nvPr/>
        </p:nvSpPr>
        <p:spPr>
          <a:xfrm>
            <a:off x="6486694" y="5426407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Pippeteringsrobot</a:t>
            </a:r>
            <a:r>
              <a:rPr lang="nb-NO" sz="1200" dirty="0">
                <a:solidFill>
                  <a:schemeClr val="tx1"/>
                </a:solidFill>
              </a:rPr>
              <a:t> som kan tilpasses magnetisk ekstraksjon i stor skala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EB37819-DF4C-477A-907E-3E989356CC69}"/>
              </a:ext>
            </a:extLst>
          </p:cNvPr>
          <p:cNvSpPr/>
          <p:nvPr/>
        </p:nvSpPr>
        <p:spPr>
          <a:xfrm>
            <a:off x="6043228" y="5528242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8CB5100-2095-42E5-8CFB-D94408EAAFF2}"/>
              </a:ext>
            </a:extLst>
          </p:cNvPr>
          <p:cNvSpPr/>
          <p:nvPr/>
        </p:nvSpPr>
        <p:spPr>
          <a:xfrm>
            <a:off x="6486694" y="5967100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Plastvarer til eksisterende </a:t>
            </a:r>
            <a:r>
              <a:rPr lang="nb-NO" sz="1200" dirty="0" err="1">
                <a:solidFill>
                  <a:schemeClr val="tx1"/>
                </a:solidFill>
              </a:rPr>
              <a:t>ekst</a:t>
            </a:r>
            <a:r>
              <a:rPr lang="nb-NO" sz="1200" dirty="0">
                <a:solidFill>
                  <a:schemeClr val="tx1"/>
                </a:solidFill>
              </a:rPr>
              <a:t>. plattformer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37BD47C9-7657-46C6-9C00-E01F4E97F820}"/>
              </a:ext>
            </a:extLst>
          </p:cNvPr>
          <p:cNvSpPr/>
          <p:nvPr/>
        </p:nvSpPr>
        <p:spPr>
          <a:xfrm>
            <a:off x="8270864" y="152088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Real-Time PCR maskiner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A0C66D1A-8D3E-44F0-B385-EDCB10CC0BFD}"/>
              </a:ext>
            </a:extLst>
          </p:cNvPr>
          <p:cNvSpPr/>
          <p:nvPr/>
        </p:nvSpPr>
        <p:spPr>
          <a:xfrm>
            <a:off x="8270864" y="711286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chemeClr val="tx1"/>
                </a:solidFill>
              </a:rPr>
              <a:t>Enzymkit</a:t>
            </a:r>
            <a:r>
              <a:rPr lang="nb-NO" sz="1200" dirty="0">
                <a:solidFill>
                  <a:schemeClr val="tx1"/>
                </a:solidFill>
              </a:rPr>
              <a:t>/Analysereagenser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7A4AF5-B91C-4E05-BDE3-2F35661978BA}"/>
              </a:ext>
            </a:extLst>
          </p:cNvPr>
          <p:cNvSpPr/>
          <p:nvPr/>
        </p:nvSpPr>
        <p:spPr>
          <a:xfrm>
            <a:off x="8270864" y="1270484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Primere og prober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2DA13991-20E7-41F1-A5AD-FDDDA7E8CD78}"/>
              </a:ext>
            </a:extLst>
          </p:cNvPr>
          <p:cNvSpPr/>
          <p:nvPr/>
        </p:nvSpPr>
        <p:spPr>
          <a:xfrm>
            <a:off x="8270864" y="1792671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Pipettespisser og rør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66F91F3A-3E21-4C7C-AECE-0995960F9821}"/>
              </a:ext>
            </a:extLst>
          </p:cNvPr>
          <p:cNvSpPr/>
          <p:nvPr/>
        </p:nvSpPr>
        <p:spPr>
          <a:xfrm>
            <a:off x="8270864" y="2333364"/>
            <a:ext cx="3135374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684E23A7-981E-4DBA-B8B0-38A73F3C7D35}"/>
              </a:ext>
            </a:extLst>
          </p:cNvPr>
          <p:cNvSpPr/>
          <p:nvPr/>
        </p:nvSpPr>
        <p:spPr>
          <a:xfrm>
            <a:off x="7827398" y="2435199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589C03-93C3-432A-BE6D-16E86A547294}"/>
              </a:ext>
            </a:extLst>
          </p:cNvPr>
          <p:cNvSpPr/>
          <p:nvPr/>
        </p:nvSpPr>
        <p:spPr>
          <a:xfrm>
            <a:off x="234915" y="242804"/>
            <a:ext cx="340469" cy="301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EF35ACD1-CCF2-4550-BE15-41DCA95095AE}"/>
              </a:ext>
            </a:extLst>
          </p:cNvPr>
          <p:cNvSpPr/>
          <p:nvPr/>
        </p:nvSpPr>
        <p:spPr>
          <a:xfrm>
            <a:off x="234024" y="773120"/>
            <a:ext cx="340469" cy="301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EF35ACD1-CCF2-4550-BE15-41DCA95095AE}"/>
              </a:ext>
            </a:extLst>
          </p:cNvPr>
          <p:cNvSpPr/>
          <p:nvPr/>
        </p:nvSpPr>
        <p:spPr>
          <a:xfrm>
            <a:off x="234023" y="1339936"/>
            <a:ext cx="340469" cy="301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12589C03-93C3-432A-BE6D-16E86A547294}"/>
              </a:ext>
            </a:extLst>
          </p:cNvPr>
          <p:cNvSpPr/>
          <p:nvPr/>
        </p:nvSpPr>
        <p:spPr>
          <a:xfrm>
            <a:off x="234023" y="1848704"/>
            <a:ext cx="340469" cy="301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1828046" y="3932841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3944342" y="278925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3938653" y="829163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3945259" y="1386755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EF35ACD1-CCF2-4550-BE15-41DCA95095AE}"/>
              </a:ext>
            </a:extLst>
          </p:cNvPr>
          <p:cNvSpPr/>
          <p:nvPr/>
        </p:nvSpPr>
        <p:spPr>
          <a:xfrm>
            <a:off x="234024" y="2357630"/>
            <a:ext cx="340469" cy="301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3933095" y="1885324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12589C03-93C3-432A-BE6D-16E86A547294}"/>
              </a:ext>
            </a:extLst>
          </p:cNvPr>
          <p:cNvSpPr/>
          <p:nvPr/>
        </p:nvSpPr>
        <p:spPr>
          <a:xfrm>
            <a:off x="6043227" y="3884207"/>
            <a:ext cx="340469" cy="301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EF35ACD1-CCF2-4550-BE15-41DCA95095AE}"/>
              </a:ext>
            </a:extLst>
          </p:cNvPr>
          <p:cNvSpPr/>
          <p:nvPr/>
        </p:nvSpPr>
        <p:spPr>
          <a:xfrm>
            <a:off x="6043227" y="4977846"/>
            <a:ext cx="340469" cy="301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6043226" y="4424900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2589C03-93C3-432A-BE6D-16E86A547294}"/>
              </a:ext>
            </a:extLst>
          </p:cNvPr>
          <p:cNvSpPr/>
          <p:nvPr/>
        </p:nvSpPr>
        <p:spPr>
          <a:xfrm>
            <a:off x="6043226" y="6036553"/>
            <a:ext cx="340469" cy="301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37BD47C9-7657-46C6-9C00-E01F4E97F820}"/>
              </a:ext>
            </a:extLst>
          </p:cNvPr>
          <p:cNvSpPr/>
          <p:nvPr/>
        </p:nvSpPr>
        <p:spPr>
          <a:xfrm>
            <a:off x="10388637" y="3785824"/>
            <a:ext cx="1567687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Laboratoriedatabases for prøvesvar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A0C66D1A-8D3E-44F0-B385-EDCB10CC0BFD}"/>
              </a:ext>
            </a:extLst>
          </p:cNvPr>
          <p:cNvSpPr/>
          <p:nvPr/>
        </p:nvSpPr>
        <p:spPr>
          <a:xfrm>
            <a:off x="10388637" y="4345022"/>
            <a:ext cx="1632882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Digital hurtig </a:t>
            </a:r>
            <a:r>
              <a:rPr lang="nb-NO" sz="1200" dirty="0" err="1">
                <a:solidFill>
                  <a:schemeClr val="tx1"/>
                </a:solidFill>
              </a:rPr>
              <a:t>utsvar</a:t>
            </a:r>
            <a:r>
              <a:rPr lang="nb-NO" sz="1200" dirty="0">
                <a:solidFill>
                  <a:schemeClr val="tx1"/>
                </a:solidFill>
              </a:rPr>
              <a:t> til pasient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E77A4AF5-B91C-4E05-BDE3-2F35661978BA}"/>
              </a:ext>
            </a:extLst>
          </p:cNvPr>
          <p:cNvSpPr/>
          <p:nvPr/>
        </p:nvSpPr>
        <p:spPr>
          <a:xfrm>
            <a:off x="10388638" y="4867147"/>
            <a:ext cx="1632882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DED0E2BB-3F8E-4186-96A2-80B5A4BF80A5}"/>
              </a:ext>
            </a:extLst>
          </p:cNvPr>
          <p:cNvSpPr/>
          <p:nvPr/>
        </p:nvSpPr>
        <p:spPr>
          <a:xfrm>
            <a:off x="9945171" y="5006055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2DA13991-20E7-41F1-A5AD-FDDDA7E8CD78}"/>
              </a:ext>
            </a:extLst>
          </p:cNvPr>
          <p:cNvSpPr/>
          <p:nvPr/>
        </p:nvSpPr>
        <p:spPr>
          <a:xfrm>
            <a:off x="10388637" y="5426407"/>
            <a:ext cx="1632882" cy="440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6FB59006-EF10-40BF-863F-8495DE8C4FC6}"/>
              </a:ext>
            </a:extLst>
          </p:cNvPr>
          <p:cNvSpPr/>
          <p:nvPr/>
        </p:nvSpPr>
        <p:spPr>
          <a:xfrm>
            <a:off x="9945171" y="5528242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684E23A7-981E-4DBA-B8B0-38A73F3C7D35}"/>
              </a:ext>
            </a:extLst>
          </p:cNvPr>
          <p:cNvSpPr/>
          <p:nvPr/>
        </p:nvSpPr>
        <p:spPr>
          <a:xfrm>
            <a:off x="9945171" y="6068935"/>
            <a:ext cx="340469" cy="3015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7827398" y="250471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EF35ACD1-CCF2-4550-BE15-41DCA95095AE}"/>
              </a:ext>
            </a:extLst>
          </p:cNvPr>
          <p:cNvSpPr/>
          <p:nvPr/>
        </p:nvSpPr>
        <p:spPr>
          <a:xfrm>
            <a:off x="7827397" y="780739"/>
            <a:ext cx="340469" cy="3015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7829792" y="1339936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9979289" y="3870089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12589C03-93C3-432A-BE6D-16E86A547294}"/>
              </a:ext>
            </a:extLst>
          </p:cNvPr>
          <p:cNvSpPr/>
          <p:nvPr/>
        </p:nvSpPr>
        <p:spPr>
          <a:xfrm>
            <a:off x="9979289" y="4382095"/>
            <a:ext cx="340469" cy="3015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692191" y="-782809"/>
            <a:ext cx="455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Prekær og uforutsigbar situasjon, vesentlige mangler</a:t>
            </a:r>
          </a:p>
        </p:txBody>
      </p:sp>
      <p:sp>
        <p:nvSpPr>
          <p:cNvPr id="110" name="TekstSylinder 109"/>
          <p:cNvSpPr txBox="1"/>
          <p:nvPr/>
        </p:nvSpPr>
        <p:spPr>
          <a:xfrm>
            <a:off x="1692191" y="-526823"/>
            <a:ext cx="455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Situasjon noe uavklart, forventes mangler</a:t>
            </a:r>
          </a:p>
        </p:txBody>
      </p:sp>
      <p:sp>
        <p:nvSpPr>
          <p:cNvPr id="111" name="TekstSylinder 110"/>
          <p:cNvSpPr txBox="1"/>
          <p:nvPr/>
        </p:nvSpPr>
        <p:spPr>
          <a:xfrm>
            <a:off x="1684168" y="-257361"/>
            <a:ext cx="455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Ingen vesentlige utfordringer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DC7FF350-DF84-4F67-A248-D3AEE52CBA9B}"/>
              </a:ext>
            </a:extLst>
          </p:cNvPr>
          <p:cNvSpPr/>
          <p:nvPr/>
        </p:nvSpPr>
        <p:spPr>
          <a:xfrm>
            <a:off x="7827396" y="1858062"/>
            <a:ext cx="340469" cy="3015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68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28648A522184EA36A2635563BFE17" ma:contentTypeVersion="13" ma:contentTypeDescription="Create a new document." ma:contentTypeScope="" ma:versionID="98462f21044d40fd2247aa63b1aad18d">
  <xsd:schema xmlns:xsd="http://www.w3.org/2001/XMLSchema" xmlns:xs="http://www.w3.org/2001/XMLSchema" xmlns:p="http://schemas.microsoft.com/office/2006/metadata/properties" xmlns:ns3="a610463c-cf77-4be4-9cab-a37d6e5b2b79" xmlns:ns4="70404a6c-3db2-4fe3-97dd-ea7ac57d8e39" targetNamespace="http://schemas.microsoft.com/office/2006/metadata/properties" ma:root="true" ma:fieldsID="c8e15c98bd791dc50b20e502459f8ce5" ns3:_="" ns4:_="">
    <xsd:import namespace="a610463c-cf77-4be4-9cab-a37d6e5b2b79"/>
    <xsd:import namespace="70404a6c-3db2-4fe3-97dd-ea7ac57d8e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0463c-cf77-4be4-9cab-a37d6e5b2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04a6c-3db2-4fe3-97dd-ea7ac57d8e3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68DEE-7173-45CF-89AF-967F67E469AA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0404a6c-3db2-4fe3-97dd-ea7ac57d8e39"/>
    <ds:schemaRef ds:uri="http://purl.org/dc/elements/1.1/"/>
    <ds:schemaRef ds:uri="a610463c-cf77-4be4-9cab-a37d6e5b2b7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AFAAFF-AB01-44DD-A49E-F800E93F8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0463c-cf77-4be4-9cab-a37d6e5b2b79"/>
    <ds:schemaRef ds:uri="70404a6c-3db2-4fe3-97dd-ea7ac57d8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E83564-7040-4938-AEF0-A8A958F81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Widescreen</PresentationFormat>
  <Paragraphs>99</Paragraphs>
  <Slides>11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Office Theme</vt:lpstr>
      <vt:lpstr>Hvordan øke testkapasiteten for SARS CoV2 i Norge</vt:lpstr>
      <vt:lpstr>Bygger på rapporten:</vt:lpstr>
      <vt:lpstr>Medisinsk testutstyr relatert til testing og påfølgende analyse av  SARS CoV-2 viruset.</vt:lpstr>
      <vt:lpstr> Det er to spor som kan følges for å øke testkapasiteten </vt:lpstr>
      <vt:lpstr> Rask etablering av økt testkapasitet innenfor spesialisthelsetjenesten </vt:lpstr>
      <vt:lpstr>  Økning av testkapasiteten   </vt:lpstr>
      <vt:lpstr>Anbefalinger</vt:lpstr>
      <vt:lpstr>Anbefalinger</vt:lpstr>
      <vt:lpstr>PowerPoint-presentasjon</vt:lpstr>
      <vt:lpstr>Utstyr som benyttes til testing </vt:lpstr>
      <vt:lpstr>Kontaktmail: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øke testkapasiteten for SARS CoV2 i Norge</dc:title>
  <dc:creator>Trude Andreassen</dc:creator>
  <cp:lastModifiedBy>Gisle Johanson</cp:lastModifiedBy>
  <cp:revision>18</cp:revision>
  <dcterms:created xsi:type="dcterms:W3CDTF">2020-04-03T09:34:23Z</dcterms:created>
  <dcterms:modified xsi:type="dcterms:W3CDTF">2020-04-06T15:53:47Z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0x010100AAC28648A522184EA36A2635563BFE17</vt:lpwstr>
  </property>
</Properties>
</file>