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9" r:id="rId3"/>
    <p:sldId id="270" r:id="rId4"/>
    <p:sldId id="257" r:id="rId5"/>
    <p:sldId id="272" r:id="rId6"/>
    <p:sldId id="268" r:id="rId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80" d="100"/>
          <a:sy n="180" d="100"/>
        </p:scale>
        <p:origin x="49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FDADA50-9BEE-6246-AA16-1729DA45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F486B6F-A89E-CF41-ABF1-BCC6ABDB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1063487"/>
            <a:ext cx="7407404" cy="535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043610"/>
            <a:ext cx="7407404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C2DF06-FA29-054B-A82C-AFD78D8D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21" y="777110"/>
            <a:ext cx="8332549" cy="523220"/>
          </a:xfrm>
        </p:spPr>
        <p:txBody>
          <a:bodyPr/>
          <a:lstStyle/>
          <a:p>
            <a:r>
              <a:rPr lang="nb-NO" sz="2800" dirty="0" err="1"/>
              <a:t>Webinar</a:t>
            </a:r>
            <a:r>
              <a:rPr lang="nb-NO" sz="2800" dirty="0"/>
              <a:t> 2020-04-06 : Coronavirus diagnostikk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AE7864-DA55-D84C-914D-A7337440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960" y="2073681"/>
            <a:ext cx="7407404" cy="5357759"/>
          </a:xfrm>
        </p:spPr>
        <p:txBody>
          <a:bodyPr/>
          <a:lstStyle/>
          <a:p>
            <a:r>
              <a:rPr lang="nb-NO" dirty="0"/>
              <a:t>Coronavirus</a:t>
            </a:r>
          </a:p>
          <a:p>
            <a:r>
              <a:rPr lang="nb-NO" dirty="0"/>
              <a:t>Coronavirus diagnostikk – hvordan identifiseres viruset</a:t>
            </a:r>
          </a:p>
          <a:p>
            <a:r>
              <a:rPr lang="nb-NO" dirty="0"/>
              <a:t>Metode for å isolere coronavirus RNA utviklet ved NTNU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591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5213D219-FE5E-A142-8D89-370DA72D0EE7}"/>
              </a:ext>
            </a:extLst>
          </p:cNvPr>
          <p:cNvSpPr txBox="1"/>
          <p:nvPr/>
        </p:nvSpPr>
        <p:spPr>
          <a:xfrm rot="16200000">
            <a:off x="-1251027" y="2958567"/>
            <a:ext cx="32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Kunnskap for en bedre verden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E414F1-CD22-4CB7-91FB-235FDD802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2" y="1500186"/>
            <a:ext cx="3714750" cy="38576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A2043-667F-4ADC-A377-C6161A1D3CE5}"/>
              </a:ext>
            </a:extLst>
          </p:cNvPr>
          <p:cNvSpPr txBox="1"/>
          <p:nvPr/>
        </p:nvSpPr>
        <p:spPr>
          <a:xfrm>
            <a:off x="1584766" y="606908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Coronavirus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8CF74-6B18-4692-946A-E4636146A0FA}"/>
              </a:ext>
            </a:extLst>
          </p:cNvPr>
          <p:cNvSpPr txBox="1"/>
          <p:nvPr/>
        </p:nvSpPr>
        <p:spPr>
          <a:xfrm>
            <a:off x="4720994" y="1859339"/>
            <a:ext cx="44230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Viruset er kuleformet</a:t>
            </a:r>
          </a:p>
          <a:p>
            <a:r>
              <a:rPr lang="nb-NO" dirty="0"/>
              <a:t>bestående av en membran/kappe av</a:t>
            </a:r>
          </a:p>
          <a:p>
            <a:r>
              <a:rPr lang="nb-NO" dirty="0"/>
              <a:t>proteiner og lipider</a:t>
            </a:r>
          </a:p>
          <a:p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Kjegleformet protein - spike protein (S)</a:t>
            </a:r>
          </a:p>
          <a:p>
            <a:r>
              <a:rPr lang="nb-NO" dirty="0"/>
              <a:t>som binder seg til celler i hals og lunger</a:t>
            </a:r>
          </a:p>
          <a:p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Den genetiske koden </a:t>
            </a:r>
            <a:r>
              <a:rPr lang="nb-NO" b="1" dirty="0">
                <a:highlight>
                  <a:srgbClr val="FFFF00"/>
                </a:highlight>
              </a:rPr>
              <a:t>(RNA) </a:t>
            </a:r>
            <a:r>
              <a:rPr lang="nb-NO" dirty="0"/>
              <a:t>for </a:t>
            </a:r>
          </a:p>
          <a:p>
            <a:r>
              <a:rPr lang="nb-NO" dirty="0"/>
              <a:t>viruset er godt pakket inn av </a:t>
            </a:r>
          </a:p>
          <a:p>
            <a:r>
              <a:rPr lang="nb-NO" dirty="0"/>
              <a:t>proteiner inne i viruset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30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5213D219-FE5E-A142-8D89-370DA72D0EE7}"/>
              </a:ext>
            </a:extLst>
          </p:cNvPr>
          <p:cNvSpPr txBox="1"/>
          <p:nvPr/>
        </p:nvSpPr>
        <p:spPr>
          <a:xfrm rot="16200000">
            <a:off x="-1251027" y="2958567"/>
            <a:ext cx="32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Kunnskap for en bedre verden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B7C35-F46E-4E26-B1C6-2CE5DE31F6FA}"/>
              </a:ext>
            </a:extLst>
          </p:cNvPr>
          <p:cNvSpPr txBox="1"/>
          <p:nvPr/>
        </p:nvSpPr>
        <p:spPr>
          <a:xfrm>
            <a:off x="1210491" y="1006085"/>
            <a:ext cx="743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Hvordan diagnostiserer man coronavirus?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9455A-7941-473F-9197-E3ECBC09B00F}"/>
              </a:ext>
            </a:extLst>
          </p:cNvPr>
          <p:cNvSpPr txBox="1"/>
          <p:nvPr/>
        </p:nvSpPr>
        <p:spPr>
          <a:xfrm>
            <a:off x="1210491" y="2377440"/>
            <a:ext cx="810991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nb-NO" dirty="0"/>
              <a:t>Tar nese hals prøve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nb-NO" dirty="0"/>
              <a:t>Blander med en kraftig saltløsning med </a:t>
            </a:r>
            <a:r>
              <a:rPr lang="nb-NO" dirty="0" err="1"/>
              <a:t>detergenter</a:t>
            </a:r>
            <a:r>
              <a:rPr lang="nb-NO" dirty="0"/>
              <a:t> og andre kjemikalier </a:t>
            </a:r>
          </a:p>
          <a:p>
            <a:pPr lvl="1">
              <a:spcAft>
                <a:spcPts val="1200"/>
              </a:spcAft>
            </a:pPr>
            <a:r>
              <a:rPr lang="nb-NO" dirty="0"/>
              <a:t>som løser opp virus membran/kappa og proteinene som pakker inn virus </a:t>
            </a:r>
          </a:p>
          <a:p>
            <a:pPr lvl="1">
              <a:spcAft>
                <a:spcPts val="1200"/>
              </a:spcAft>
            </a:pPr>
            <a:r>
              <a:rPr lang="nb-NO" dirty="0">
                <a:highlight>
                  <a:srgbClr val="FFFF00"/>
                </a:highlight>
              </a:rPr>
              <a:t>RNA</a:t>
            </a:r>
            <a:r>
              <a:rPr lang="nb-NO" dirty="0"/>
              <a:t>. Dermed blir </a:t>
            </a:r>
            <a:r>
              <a:rPr lang="nb-NO" dirty="0">
                <a:highlight>
                  <a:srgbClr val="FFFF00"/>
                </a:highlight>
              </a:rPr>
              <a:t>RNA</a:t>
            </a:r>
            <a:r>
              <a:rPr lang="nb-NO" dirty="0"/>
              <a:t> fritt tilgjengelig i løsning.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nb-NO" dirty="0"/>
              <a:t>Tilsetter magnetiske kuler som binder RNA og trekker deretter </a:t>
            </a:r>
          </a:p>
          <a:p>
            <a:pPr lvl="1">
              <a:spcAft>
                <a:spcPts val="1200"/>
              </a:spcAft>
            </a:pPr>
            <a:r>
              <a:rPr lang="nb-NO" dirty="0"/>
              <a:t>ut kulene med en magnet.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nb-NO" dirty="0"/>
              <a:t>Analyserer den genetiske koden for virus RNA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0ECF-312E-4325-BA9A-F74DC8BC5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00" y="4442300"/>
            <a:ext cx="2429691" cy="25231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793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2B0F66-3EE0-6D4F-9CCE-66F47748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54107"/>
          </a:xfrm>
        </p:spPr>
        <p:txBody>
          <a:bodyPr/>
          <a:lstStyle/>
          <a:p>
            <a:r>
              <a:rPr lang="nb-NO" sz="2800" dirty="0"/>
              <a:t>Produksjon av magnetiske kuler for RNA ekstraksjon/isolering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63C2E-A08D-47CB-9D60-CC20EEC23CD9}"/>
              </a:ext>
            </a:extLst>
          </p:cNvPr>
          <p:cNvSpPr txBox="1"/>
          <p:nvPr/>
        </p:nvSpPr>
        <p:spPr>
          <a:xfrm>
            <a:off x="998501" y="2671219"/>
            <a:ext cx="21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</a:rPr>
              <a:t>Metal </a:t>
            </a:r>
            <a:r>
              <a:rPr lang="nb-NO" sz="1200" b="1" dirty="0" err="1">
                <a:solidFill>
                  <a:schemeClr val="tx2"/>
                </a:solidFill>
              </a:rPr>
              <a:t>Precursors</a:t>
            </a:r>
            <a:r>
              <a:rPr lang="nb-NO" sz="1200" b="1" dirty="0">
                <a:solidFill>
                  <a:schemeClr val="tx2"/>
                </a:solidFill>
              </a:rPr>
              <a:t> + </a:t>
            </a:r>
            <a:r>
              <a:rPr lang="nb-NO" sz="1200" b="1" dirty="0" err="1">
                <a:solidFill>
                  <a:schemeClr val="tx2"/>
                </a:solidFill>
              </a:rPr>
              <a:t>Reducing</a:t>
            </a:r>
            <a:r>
              <a:rPr lang="nb-NO" sz="1200" b="1" dirty="0">
                <a:solidFill>
                  <a:schemeClr val="tx2"/>
                </a:solidFill>
              </a:rPr>
              <a:t> Agent</a:t>
            </a:r>
            <a:endParaRPr lang="nb-NO" sz="1200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002386-7ED9-4082-86DB-BCAE964F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52" y="2040106"/>
            <a:ext cx="1678039" cy="1578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C572A9-7E37-4BC2-82D7-9438E2B83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51" y="2676796"/>
            <a:ext cx="414425" cy="461665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C3C26B6C-3CAC-4937-A0B8-DA541DAC603F}"/>
              </a:ext>
            </a:extLst>
          </p:cNvPr>
          <p:cNvSpPr/>
          <p:nvPr/>
        </p:nvSpPr>
        <p:spPr>
          <a:xfrm>
            <a:off x="3226481" y="2747008"/>
            <a:ext cx="845975" cy="283550"/>
          </a:xfrm>
          <a:prstGeom prst="righ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748D33E-EA9C-4D4F-AC1E-17E4BAAFAEF5}"/>
              </a:ext>
            </a:extLst>
          </p:cNvPr>
          <p:cNvSpPr/>
          <p:nvPr/>
        </p:nvSpPr>
        <p:spPr>
          <a:xfrm>
            <a:off x="5316258" y="2791381"/>
            <a:ext cx="1358670" cy="283550"/>
          </a:xfrm>
          <a:prstGeom prst="righ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45812-9CDE-4665-BFBE-CF64BFDA53E6}"/>
              </a:ext>
            </a:extLst>
          </p:cNvPr>
          <p:cNvSpPr txBox="1"/>
          <p:nvPr/>
        </p:nvSpPr>
        <p:spPr>
          <a:xfrm>
            <a:off x="4936763" y="2552448"/>
            <a:ext cx="211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>
                <a:solidFill>
                  <a:schemeClr val="tx2"/>
                </a:solidFill>
              </a:rPr>
              <a:t>Silanization</a:t>
            </a:r>
            <a:endParaRPr lang="nb-NO" sz="14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72018B-7197-49C8-B3E6-5576011A2E66}"/>
              </a:ext>
            </a:extLst>
          </p:cNvPr>
          <p:cNvSpPr txBox="1"/>
          <p:nvPr/>
        </p:nvSpPr>
        <p:spPr>
          <a:xfrm>
            <a:off x="6974077" y="3705691"/>
            <a:ext cx="211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err="1">
                <a:solidFill>
                  <a:schemeClr val="tx2"/>
                </a:solidFill>
              </a:rPr>
              <a:t>Magnetic</a:t>
            </a:r>
            <a:r>
              <a:rPr lang="nb-NO" sz="1200" b="1" dirty="0">
                <a:solidFill>
                  <a:schemeClr val="tx2"/>
                </a:solidFill>
              </a:rPr>
              <a:t> </a:t>
            </a:r>
            <a:r>
              <a:rPr lang="nb-NO" sz="1200" b="1" dirty="0" err="1">
                <a:solidFill>
                  <a:schemeClr val="tx2"/>
                </a:solidFill>
              </a:rPr>
              <a:t>Beads</a:t>
            </a:r>
            <a:endParaRPr lang="nb-NO" sz="12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EDC213-0AFA-477B-9046-A795F9216B91}"/>
              </a:ext>
            </a:extLst>
          </p:cNvPr>
          <p:cNvSpPr txBox="1"/>
          <p:nvPr/>
        </p:nvSpPr>
        <p:spPr>
          <a:xfrm>
            <a:off x="3639043" y="3421370"/>
            <a:ext cx="211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tx2"/>
                </a:solidFill>
              </a:rPr>
              <a:t>Iron </a:t>
            </a:r>
            <a:r>
              <a:rPr lang="nb-NO" sz="1400" b="1" dirty="0" err="1">
                <a:solidFill>
                  <a:schemeClr val="tx2"/>
                </a:solidFill>
              </a:rPr>
              <a:t>Oxide</a:t>
            </a:r>
            <a:r>
              <a:rPr lang="nb-NO" sz="1400" b="1" dirty="0">
                <a:solidFill>
                  <a:schemeClr val="tx2"/>
                </a:solidFill>
              </a:rPr>
              <a:t> </a:t>
            </a:r>
            <a:r>
              <a:rPr lang="nb-NO" sz="1400" b="1" dirty="0" err="1">
                <a:solidFill>
                  <a:schemeClr val="tx2"/>
                </a:solidFill>
              </a:rPr>
              <a:t>Nanoparticles</a:t>
            </a:r>
            <a:endParaRPr lang="nb-NO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9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Bilde 203"/>
          <p:cNvPicPr>
            <a:picLocks noChangeAspect="1"/>
          </p:cNvPicPr>
          <p:nvPr/>
        </p:nvPicPr>
        <p:blipFill rotWithShape="1">
          <a:blip r:embed="rId2"/>
          <a:srcRect l="72755" t="12605" r="2440" b="17036"/>
          <a:stretch/>
        </p:blipFill>
        <p:spPr>
          <a:xfrm>
            <a:off x="1004423" y="2823932"/>
            <a:ext cx="849554" cy="849554"/>
          </a:xfrm>
          <a:prstGeom prst="rect">
            <a:avLst/>
          </a:prstGeom>
        </p:spPr>
      </p:pic>
      <p:sp>
        <p:nvSpPr>
          <p:cNvPr id="36" name="TekstSylinder 35"/>
          <p:cNvSpPr txBox="1"/>
          <p:nvPr/>
        </p:nvSpPr>
        <p:spPr>
          <a:xfrm>
            <a:off x="1819632" y="1572151"/>
            <a:ext cx="14859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chemeClr val="tx2"/>
                </a:solidFill>
              </a:rPr>
              <a:t>Tilsetter saltløsning ++</a:t>
            </a:r>
          </a:p>
          <a:p>
            <a:r>
              <a:rPr lang="nb-NO" sz="1350" dirty="0">
                <a:solidFill>
                  <a:schemeClr val="tx2"/>
                </a:solidFill>
              </a:rPr>
              <a:t>Viruset sprekker opp</a:t>
            </a:r>
          </a:p>
          <a:p>
            <a:r>
              <a:rPr lang="nb-NO" sz="1350" dirty="0">
                <a:solidFill>
                  <a:schemeClr val="tx2"/>
                </a:solidFill>
              </a:rPr>
              <a:t>Fritt RNA i løsning</a:t>
            </a:r>
          </a:p>
        </p:txBody>
      </p:sp>
      <p:sp>
        <p:nvSpPr>
          <p:cNvPr id="269" name="TekstSylinder 268"/>
          <p:cNvSpPr txBox="1"/>
          <p:nvPr/>
        </p:nvSpPr>
        <p:spPr>
          <a:xfrm>
            <a:off x="3685872" y="1578225"/>
            <a:ext cx="14859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chemeClr val="tx2"/>
                </a:solidFill>
              </a:rPr>
              <a:t>Tilsetter magnetiske</a:t>
            </a:r>
          </a:p>
          <a:p>
            <a:r>
              <a:rPr lang="nb-NO" sz="1350" dirty="0">
                <a:solidFill>
                  <a:schemeClr val="tx2"/>
                </a:solidFill>
              </a:rPr>
              <a:t>nanopartikler</a:t>
            </a:r>
          </a:p>
        </p:txBody>
      </p:sp>
      <p:cxnSp>
        <p:nvCxnSpPr>
          <p:cNvPr id="270" name="Rett pil 269"/>
          <p:cNvCxnSpPr>
            <a:cxnSpLocks/>
          </p:cNvCxnSpPr>
          <p:nvPr/>
        </p:nvCxnSpPr>
        <p:spPr>
          <a:xfrm>
            <a:off x="3799711" y="3242308"/>
            <a:ext cx="57723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uppe 280"/>
          <p:cNvGrpSpPr/>
          <p:nvPr/>
        </p:nvGrpSpPr>
        <p:grpSpPr>
          <a:xfrm>
            <a:off x="2827218" y="2945732"/>
            <a:ext cx="719194" cy="673706"/>
            <a:chOff x="5645895" y="2438116"/>
            <a:chExt cx="958925" cy="898275"/>
          </a:xfrm>
        </p:grpSpPr>
        <p:pic>
          <p:nvPicPr>
            <p:cNvPr id="282" name="Bilde 281"/>
            <p:cNvPicPr>
              <a:picLocks noChangeAspect="1"/>
            </p:cNvPicPr>
            <p:nvPr/>
          </p:nvPicPr>
          <p:blipFill rotWithShape="1">
            <a:blip r:embed="rId3"/>
            <a:srcRect l="53004" t="-717" b="69920"/>
            <a:stretch/>
          </p:blipFill>
          <p:spPr>
            <a:xfrm rot="20417998">
              <a:off x="6149593" y="2497575"/>
              <a:ext cx="288975" cy="217792"/>
            </a:xfrm>
            <a:prstGeom prst="rect">
              <a:avLst/>
            </a:prstGeom>
          </p:spPr>
        </p:pic>
        <p:pic>
          <p:nvPicPr>
            <p:cNvPr id="283" name="Bilde 282"/>
            <p:cNvPicPr>
              <a:picLocks noChangeAspect="1"/>
            </p:cNvPicPr>
            <p:nvPr/>
          </p:nvPicPr>
          <p:blipFill rotWithShape="1">
            <a:blip r:embed="rId4"/>
            <a:srcRect l="38304" t="75504" r="41284" b="-1105"/>
            <a:stretch/>
          </p:blipFill>
          <p:spPr>
            <a:xfrm rot="20417998">
              <a:off x="6406627" y="2833935"/>
              <a:ext cx="198193" cy="285164"/>
            </a:xfrm>
            <a:prstGeom prst="rect">
              <a:avLst/>
            </a:prstGeom>
          </p:spPr>
        </p:pic>
        <p:pic>
          <p:nvPicPr>
            <p:cNvPr id="284" name="Bilde 283"/>
            <p:cNvPicPr>
              <a:picLocks noChangeAspect="1"/>
            </p:cNvPicPr>
            <p:nvPr/>
          </p:nvPicPr>
          <p:blipFill rotWithShape="1">
            <a:blip r:embed="rId4"/>
            <a:srcRect l="44123" t="76818"/>
            <a:stretch/>
          </p:blipFill>
          <p:spPr>
            <a:xfrm rot="20417998">
              <a:off x="5725992" y="3039700"/>
              <a:ext cx="542545" cy="258221"/>
            </a:xfrm>
            <a:prstGeom prst="rect">
              <a:avLst/>
            </a:prstGeom>
          </p:spPr>
        </p:pic>
        <p:pic>
          <p:nvPicPr>
            <p:cNvPr id="285" name="Bilde 284"/>
            <p:cNvPicPr>
              <a:picLocks noChangeAspect="1"/>
            </p:cNvPicPr>
            <p:nvPr/>
          </p:nvPicPr>
          <p:blipFill rotWithShape="1">
            <a:blip r:embed="rId4"/>
            <a:srcRect l="73652" t="36029" r="1563" b="41382"/>
            <a:stretch/>
          </p:blipFill>
          <p:spPr>
            <a:xfrm rot="20417998">
              <a:off x="5645895" y="2768231"/>
              <a:ext cx="240653" cy="251616"/>
            </a:xfrm>
            <a:prstGeom prst="rect">
              <a:avLst/>
            </a:prstGeom>
          </p:spPr>
        </p:pic>
        <p:pic>
          <p:nvPicPr>
            <p:cNvPr id="286" name="Bilde 285"/>
            <p:cNvPicPr>
              <a:picLocks noChangeAspect="1"/>
            </p:cNvPicPr>
            <p:nvPr/>
          </p:nvPicPr>
          <p:blipFill rotWithShape="1">
            <a:blip r:embed="rId4"/>
            <a:srcRect l="42836" t="82298" r="27873" b="2642"/>
            <a:stretch/>
          </p:blipFill>
          <p:spPr>
            <a:xfrm rot="20417998">
              <a:off x="6078678" y="3168647"/>
              <a:ext cx="284409" cy="167744"/>
            </a:xfrm>
            <a:prstGeom prst="rect">
              <a:avLst/>
            </a:prstGeom>
          </p:spPr>
        </p:pic>
        <p:pic>
          <p:nvPicPr>
            <p:cNvPr id="287" name="Bilde 286"/>
            <p:cNvPicPr>
              <a:picLocks noChangeAspect="1"/>
            </p:cNvPicPr>
            <p:nvPr/>
          </p:nvPicPr>
          <p:blipFill rotWithShape="1">
            <a:blip r:embed="rId3"/>
            <a:srcRect l="-1077" t="34977" r="83049" b="47747"/>
            <a:stretch/>
          </p:blipFill>
          <p:spPr>
            <a:xfrm rot="20417998">
              <a:off x="5809670" y="2438116"/>
              <a:ext cx="175021" cy="192907"/>
            </a:xfrm>
            <a:prstGeom prst="rect">
              <a:avLst/>
            </a:prstGeom>
          </p:spPr>
        </p:pic>
        <p:sp>
          <p:nvSpPr>
            <p:cNvPr id="288" name="Frihåndsform 287"/>
            <p:cNvSpPr/>
            <p:nvPr/>
          </p:nvSpPr>
          <p:spPr>
            <a:xfrm>
              <a:off x="5954024" y="2656583"/>
              <a:ext cx="361950" cy="438150"/>
            </a:xfrm>
            <a:custGeom>
              <a:avLst/>
              <a:gdLst>
                <a:gd name="connsiteX0" fmla="*/ 47625 w 361950"/>
                <a:gd name="connsiteY0" fmla="*/ 0 h 438150"/>
                <a:gd name="connsiteX1" fmla="*/ 38100 w 361950"/>
                <a:gd name="connsiteY1" fmla="*/ 47625 h 438150"/>
                <a:gd name="connsiteX2" fmla="*/ 0 w 361950"/>
                <a:gd name="connsiteY2" fmla="*/ 104775 h 438150"/>
                <a:gd name="connsiteX3" fmla="*/ 38100 w 361950"/>
                <a:gd name="connsiteY3" fmla="*/ 200025 h 438150"/>
                <a:gd name="connsiteX4" fmla="*/ 85725 w 361950"/>
                <a:gd name="connsiteY4" fmla="*/ 190500 h 438150"/>
                <a:gd name="connsiteX5" fmla="*/ 104775 w 361950"/>
                <a:gd name="connsiteY5" fmla="*/ 161925 h 438150"/>
                <a:gd name="connsiteX6" fmla="*/ 200025 w 361950"/>
                <a:gd name="connsiteY6" fmla="*/ 161925 h 438150"/>
                <a:gd name="connsiteX7" fmla="*/ 209550 w 361950"/>
                <a:gd name="connsiteY7" fmla="*/ 266700 h 438150"/>
                <a:gd name="connsiteX8" fmla="*/ 190500 w 361950"/>
                <a:gd name="connsiteY8" fmla="*/ 295275 h 438150"/>
                <a:gd name="connsiteX9" fmla="*/ 171450 w 361950"/>
                <a:gd name="connsiteY9" fmla="*/ 352425 h 438150"/>
                <a:gd name="connsiteX10" fmla="*/ 200025 w 361950"/>
                <a:gd name="connsiteY10" fmla="*/ 428625 h 438150"/>
                <a:gd name="connsiteX11" fmla="*/ 228600 w 361950"/>
                <a:gd name="connsiteY11" fmla="*/ 438150 h 438150"/>
                <a:gd name="connsiteX12" fmla="*/ 276225 w 361950"/>
                <a:gd name="connsiteY12" fmla="*/ 390525 h 438150"/>
                <a:gd name="connsiteX13" fmla="*/ 323850 w 361950"/>
                <a:gd name="connsiteY13" fmla="*/ 352425 h 438150"/>
                <a:gd name="connsiteX14" fmla="*/ 361950 w 361950"/>
                <a:gd name="connsiteY14" fmla="*/ 3810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438150">
                  <a:moveTo>
                    <a:pt x="47625" y="0"/>
                  </a:moveTo>
                  <a:cubicBezTo>
                    <a:pt x="44450" y="15875"/>
                    <a:pt x="44799" y="32887"/>
                    <a:pt x="38100" y="47625"/>
                  </a:cubicBezTo>
                  <a:cubicBezTo>
                    <a:pt x="28626" y="68468"/>
                    <a:pt x="0" y="104775"/>
                    <a:pt x="0" y="104775"/>
                  </a:cubicBezTo>
                  <a:cubicBezTo>
                    <a:pt x="3274" y="130968"/>
                    <a:pt x="-8343" y="194220"/>
                    <a:pt x="38100" y="200025"/>
                  </a:cubicBezTo>
                  <a:cubicBezTo>
                    <a:pt x="54164" y="202033"/>
                    <a:pt x="69850" y="193675"/>
                    <a:pt x="85725" y="190500"/>
                  </a:cubicBezTo>
                  <a:cubicBezTo>
                    <a:pt x="92075" y="180975"/>
                    <a:pt x="95836" y="169076"/>
                    <a:pt x="104775" y="161925"/>
                  </a:cubicBezTo>
                  <a:cubicBezTo>
                    <a:pt x="129964" y="141774"/>
                    <a:pt x="178608" y="158865"/>
                    <a:pt x="200025" y="161925"/>
                  </a:cubicBezTo>
                  <a:cubicBezTo>
                    <a:pt x="217319" y="213806"/>
                    <a:pt x="228557" y="216015"/>
                    <a:pt x="209550" y="266700"/>
                  </a:cubicBezTo>
                  <a:cubicBezTo>
                    <a:pt x="205530" y="277419"/>
                    <a:pt x="195149" y="284814"/>
                    <a:pt x="190500" y="295275"/>
                  </a:cubicBezTo>
                  <a:cubicBezTo>
                    <a:pt x="182345" y="313625"/>
                    <a:pt x="171450" y="352425"/>
                    <a:pt x="171450" y="352425"/>
                  </a:cubicBezTo>
                  <a:cubicBezTo>
                    <a:pt x="176613" y="378241"/>
                    <a:pt x="176666" y="409938"/>
                    <a:pt x="200025" y="428625"/>
                  </a:cubicBezTo>
                  <a:cubicBezTo>
                    <a:pt x="207865" y="434897"/>
                    <a:pt x="219075" y="434975"/>
                    <a:pt x="228600" y="438150"/>
                  </a:cubicBezTo>
                  <a:cubicBezTo>
                    <a:pt x="279400" y="361950"/>
                    <a:pt x="212725" y="454025"/>
                    <a:pt x="276225" y="390525"/>
                  </a:cubicBezTo>
                  <a:cubicBezTo>
                    <a:pt x="319309" y="347441"/>
                    <a:pt x="268220" y="370968"/>
                    <a:pt x="323850" y="352425"/>
                  </a:cubicBezTo>
                  <a:cubicBezTo>
                    <a:pt x="359160" y="364195"/>
                    <a:pt x="347935" y="352970"/>
                    <a:pt x="361950" y="381000"/>
                  </a:cubicBezTo>
                </a:path>
              </a:pathLst>
            </a:cu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 dirty="0"/>
            </a:p>
          </p:txBody>
        </p:sp>
      </p:grpSp>
      <p:grpSp>
        <p:nvGrpSpPr>
          <p:cNvPr id="415" name="Gruppe 414"/>
          <p:cNvGrpSpPr/>
          <p:nvPr/>
        </p:nvGrpSpPr>
        <p:grpSpPr>
          <a:xfrm>
            <a:off x="4859555" y="2921705"/>
            <a:ext cx="603164" cy="739314"/>
            <a:chOff x="6670828" y="3758269"/>
            <a:chExt cx="804218" cy="985752"/>
          </a:xfrm>
        </p:grpSpPr>
        <p:sp>
          <p:nvSpPr>
            <p:cNvPr id="154" name="Frihåndsform 153"/>
            <p:cNvSpPr/>
            <p:nvPr/>
          </p:nvSpPr>
          <p:spPr>
            <a:xfrm>
              <a:off x="6834144" y="3758269"/>
              <a:ext cx="361950" cy="438150"/>
            </a:xfrm>
            <a:custGeom>
              <a:avLst/>
              <a:gdLst>
                <a:gd name="connsiteX0" fmla="*/ 47625 w 361950"/>
                <a:gd name="connsiteY0" fmla="*/ 0 h 438150"/>
                <a:gd name="connsiteX1" fmla="*/ 38100 w 361950"/>
                <a:gd name="connsiteY1" fmla="*/ 47625 h 438150"/>
                <a:gd name="connsiteX2" fmla="*/ 0 w 361950"/>
                <a:gd name="connsiteY2" fmla="*/ 104775 h 438150"/>
                <a:gd name="connsiteX3" fmla="*/ 38100 w 361950"/>
                <a:gd name="connsiteY3" fmla="*/ 200025 h 438150"/>
                <a:gd name="connsiteX4" fmla="*/ 85725 w 361950"/>
                <a:gd name="connsiteY4" fmla="*/ 190500 h 438150"/>
                <a:gd name="connsiteX5" fmla="*/ 104775 w 361950"/>
                <a:gd name="connsiteY5" fmla="*/ 161925 h 438150"/>
                <a:gd name="connsiteX6" fmla="*/ 200025 w 361950"/>
                <a:gd name="connsiteY6" fmla="*/ 161925 h 438150"/>
                <a:gd name="connsiteX7" fmla="*/ 209550 w 361950"/>
                <a:gd name="connsiteY7" fmla="*/ 266700 h 438150"/>
                <a:gd name="connsiteX8" fmla="*/ 190500 w 361950"/>
                <a:gd name="connsiteY8" fmla="*/ 295275 h 438150"/>
                <a:gd name="connsiteX9" fmla="*/ 171450 w 361950"/>
                <a:gd name="connsiteY9" fmla="*/ 352425 h 438150"/>
                <a:gd name="connsiteX10" fmla="*/ 200025 w 361950"/>
                <a:gd name="connsiteY10" fmla="*/ 428625 h 438150"/>
                <a:gd name="connsiteX11" fmla="*/ 228600 w 361950"/>
                <a:gd name="connsiteY11" fmla="*/ 438150 h 438150"/>
                <a:gd name="connsiteX12" fmla="*/ 276225 w 361950"/>
                <a:gd name="connsiteY12" fmla="*/ 390525 h 438150"/>
                <a:gd name="connsiteX13" fmla="*/ 323850 w 361950"/>
                <a:gd name="connsiteY13" fmla="*/ 352425 h 438150"/>
                <a:gd name="connsiteX14" fmla="*/ 361950 w 361950"/>
                <a:gd name="connsiteY14" fmla="*/ 3810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438150">
                  <a:moveTo>
                    <a:pt x="47625" y="0"/>
                  </a:moveTo>
                  <a:cubicBezTo>
                    <a:pt x="44450" y="15875"/>
                    <a:pt x="44799" y="32887"/>
                    <a:pt x="38100" y="47625"/>
                  </a:cubicBezTo>
                  <a:cubicBezTo>
                    <a:pt x="28626" y="68468"/>
                    <a:pt x="0" y="104775"/>
                    <a:pt x="0" y="104775"/>
                  </a:cubicBezTo>
                  <a:cubicBezTo>
                    <a:pt x="3274" y="130968"/>
                    <a:pt x="-8343" y="194220"/>
                    <a:pt x="38100" y="200025"/>
                  </a:cubicBezTo>
                  <a:cubicBezTo>
                    <a:pt x="54164" y="202033"/>
                    <a:pt x="69850" y="193675"/>
                    <a:pt x="85725" y="190500"/>
                  </a:cubicBezTo>
                  <a:cubicBezTo>
                    <a:pt x="92075" y="180975"/>
                    <a:pt x="95836" y="169076"/>
                    <a:pt x="104775" y="161925"/>
                  </a:cubicBezTo>
                  <a:cubicBezTo>
                    <a:pt x="129964" y="141774"/>
                    <a:pt x="178608" y="158865"/>
                    <a:pt x="200025" y="161925"/>
                  </a:cubicBezTo>
                  <a:cubicBezTo>
                    <a:pt x="217319" y="213806"/>
                    <a:pt x="228557" y="216015"/>
                    <a:pt x="209550" y="266700"/>
                  </a:cubicBezTo>
                  <a:cubicBezTo>
                    <a:pt x="205530" y="277419"/>
                    <a:pt x="195149" y="284814"/>
                    <a:pt x="190500" y="295275"/>
                  </a:cubicBezTo>
                  <a:cubicBezTo>
                    <a:pt x="182345" y="313625"/>
                    <a:pt x="171450" y="352425"/>
                    <a:pt x="171450" y="352425"/>
                  </a:cubicBezTo>
                  <a:cubicBezTo>
                    <a:pt x="176613" y="378241"/>
                    <a:pt x="176666" y="409938"/>
                    <a:pt x="200025" y="428625"/>
                  </a:cubicBezTo>
                  <a:cubicBezTo>
                    <a:pt x="207865" y="434897"/>
                    <a:pt x="219075" y="434975"/>
                    <a:pt x="228600" y="438150"/>
                  </a:cubicBezTo>
                  <a:cubicBezTo>
                    <a:pt x="279400" y="361950"/>
                    <a:pt x="212725" y="454025"/>
                    <a:pt x="276225" y="390525"/>
                  </a:cubicBezTo>
                  <a:cubicBezTo>
                    <a:pt x="319309" y="347441"/>
                    <a:pt x="268220" y="370968"/>
                    <a:pt x="323850" y="352425"/>
                  </a:cubicBezTo>
                  <a:cubicBezTo>
                    <a:pt x="359160" y="364195"/>
                    <a:pt x="347935" y="352970"/>
                    <a:pt x="361950" y="381000"/>
                  </a:cubicBezTo>
                </a:path>
              </a:pathLst>
            </a:cu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89" name="Frihåndsform 288"/>
            <p:cNvSpPr/>
            <p:nvPr/>
          </p:nvSpPr>
          <p:spPr>
            <a:xfrm>
              <a:off x="6838166" y="4090597"/>
              <a:ext cx="361950" cy="438150"/>
            </a:xfrm>
            <a:custGeom>
              <a:avLst/>
              <a:gdLst>
                <a:gd name="connsiteX0" fmla="*/ 47625 w 361950"/>
                <a:gd name="connsiteY0" fmla="*/ 0 h 438150"/>
                <a:gd name="connsiteX1" fmla="*/ 38100 w 361950"/>
                <a:gd name="connsiteY1" fmla="*/ 47625 h 438150"/>
                <a:gd name="connsiteX2" fmla="*/ 0 w 361950"/>
                <a:gd name="connsiteY2" fmla="*/ 104775 h 438150"/>
                <a:gd name="connsiteX3" fmla="*/ 38100 w 361950"/>
                <a:gd name="connsiteY3" fmla="*/ 200025 h 438150"/>
                <a:gd name="connsiteX4" fmla="*/ 85725 w 361950"/>
                <a:gd name="connsiteY4" fmla="*/ 190500 h 438150"/>
                <a:gd name="connsiteX5" fmla="*/ 104775 w 361950"/>
                <a:gd name="connsiteY5" fmla="*/ 161925 h 438150"/>
                <a:gd name="connsiteX6" fmla="*/ 200025 w 361950"/>
                <a:gd name="connsiteY6" fmla="*/ 161925 h 438150"/>
                <a:gd name="connsiteX7" fmla="*/ 209550 w 361950"/>
                <a:gd name="connsiteY7" fmla="*/ 266700 h 438150"/>
                <a:gd name="connsiteX8" fmla="*/ 190500 w 361950"/>
                <a:gd name="connsiteY8" fmla="*/ 295275 h 438150"/>
                <a:gd name="connsiteX9" fmla="*/ 171450 w 361950"/>
                <a:gd name="connsiteY9" fmla="*/ 352425 h 438150"/>
                <a:gd name="connsiteX10" fmla="*/ 200025 w 361950"/>
                <a:gd name="connsiteY10" fmla="*/ 428625 h 438150"/>
                <a:gd name="connsiteX11" fmla="*/ 228600 w 361950"/>
                <a:gd name="connsiteY11" fmla="*/ 438150 h 438150"/>
                <a:gd name="connsiteX12" fmla="*/ 276225 w 361950"/>
                <a:gd name="connsiteY12" fmla="*/ 390525 h 438150"/>
                <a:gd name="connsiteX13" fmla="*/ 323850 w 361950"/>
                <a:gd name="connsiteY13" fmla="*/ 352425 h 438150"/>
                <a:gd name="connsiteX14" fmla="*/ 361950 w 361950"/>
                <a:gd name="connsiteY14" fmla="*/ 3810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438150">
                  <a:moveTo>
                    <a:pt x="47625" y="0"/>
                  </a:moveTo>
                  <a:cubicBezTo>
                    <a:pt x="44450" y="15875"/>
                    <a:pt x="44799" y="32887"/>
                    <a:pt x="38100" y="47625"/>
                  </a:cubicBezTo>
                  <a:cubicBezTo>
                    <a:pt x="28626" y="68468"/>
                    <a:pt x="0" y="104775"/>
                    <a:pt x="0" y="104775"/>
                  </a:cubicBezTo>
                  <a:cubicBezTo>
                    <a:pt x="3274" y="130968"/>
                    <a:pt x="-8343" y="194220"/>
                    <a:pt x="38100" y="200025"/>
                  </a:cubicBezTo>
                  <a:cubicBezTo>
                    <a:pt x="54164" y="202033"/>
                    <a:pt x="69850" y="193675"/>
                    <a:pt x="85725" y="190500"/>
                  </a:cubicBezTo>
                  <a:cubicBezTo>
                    <a:pt x="92075" y="180975"/>
                    <a:pt x="95836" y="169076"/>
                    <a:pt x="104775" y="161925"/>
                  </a:cubicBezTo>
                  <a:cubicBezTo>
                    <a:pt x="129964" y="141774"/>
                    <a:pt x="178608" y="158865"/>
                    <a:pt x="200025" y="161925"/>
                  </a:cubicBezTo>
                  <a:cubicBezTo>
                    <a:pt x="217319" y="213806"/>
                    <a:pt x="228557" y="216015"/>
                    <a:pt x="209550" y="266700"/>
                  </a:cubicBezTo>
                  <a:cubicBezTo>
                    <a:pt x="205530" y="277419"/>
                    <a:pt x="195149" y="284814"/>
                    <a:pt x="190500" y="295275"/>
                  </a:cubicBezTo>
                  <a:cubicBezTo>
                    <a:pt x="182345" y="313625"/>
                    <a:pt x="171450" y="352425"/>
                    <a:pt x="171450" y="352425"/>
                  </a:cubicBezTo>
                  <a:cubicBezTo>
                    <a:pt x="176613" y="378241"/>
                    <a:pt x="176666" y="409938"/>
                    <a:pt x="200025" y="428625"/>
                  </a:cubicBezTo>
                  <a:cubicBezTo>
                    <a:pt x="207865" y="434897"/>
                    <a:pt x="219075" y="434975"/>
                    <a:pt x="228600" y="438150"/>
                  </a:cubicBezTo>
                  <a:cubicBezTo>
                    <a:pt x="279400" y="361950"/>
                    <a:pt x="212725" y="454025"/>
                    <a:pt x="276225" y="390525"/>
                  </a:cubicBezTo>
                  <a:cubicBezTo>
                    <a:pt x="319309" y="347441"/>
                    <a:pt x="268220" y="370968"/>
                    <a:pt x="323850" y="352425"/>
                  </a:cubicBezTo>
                  <a:cubicBezTo>
                    <a:pt x="359160" y="364195"/>
                    <a:pt x="347935" y="352970"/>
                    <a:pt x="361950" y="381000"/>
                  </a:cubicBezTo>
                </a:path>
              </a:pathLst>
            </a:cu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91" name="Frihåndsform 290"/>
            <p:cNvSpPr/>
            <p:nvPr/>
          </p:nvSpPr>
          <p:spPr>
            <a:xfrm>
              <a:off x="6805187" y="4243428"/>
              <a:ext cx="361950" cy="438150"/>
            </a:xfrm>
            <a:custGeom>
              <a:avLst/>
              <a:gdLst>
                <a:gd name="connsiteX0" fmla="*/ 47625 w 361950"/>
                <a:gd name="connsiteY0" fmla="*/ 0 h 438150"/>
                <a:gd name="connsiteX1" fmla="*/ 38100 w 361950"/>
                <a:gd name="connsiteY1" fmla="*/ 47625 h 438150"/>
                <a:gd name="connsiteX2" fmla="*/ 0 w 361950"/>
                <a:gd name="connsiteY2" fmla="*/ 104775 h 438150"/>
                <a:gd name="connsiteX3" fmla="*/ 38100 w 361950"/>
                <a:gd name="connsiteY3" fmla="*/ 200025 h 438150"/>
                <a:gd name="connsiteX4" fmla="*/ 85725 w 361950"/>
                <a:gd name="connsiteY4" fmla="*/ 190500 h 438150"/>
                <a:gd name="connsiteX5" fmla="*/ 104775 w 361950"/>
                <a:gd name="connsiteY5" fmla="*/ 161925 h 438150"/>
                <a:gd name="connsiteX6" fmla="*/ 200025 w 361950"/>
                <a:gd name="connsiteY6" fmla="*/ 161925 h 438150"/>
                <a:gd name="connsiteX7" fmla="*/ 209550 w 361950"/>
                <a:gd name="connsiteY7" fmla="*/ 266700 h 438150"/>
                <a:gd name="connsiteX8" fmla="*/ 190500 w 361950"/>
                <a:gd name="connsiteY8" fmla="*/ 295275 h 438150"/>
                <a:gd name="connsiteX9" fmla="*/ 171450 w 361950"/>
                <a:gd name="connsiteY9" fmla="*/ 352425 h 438150"/>
                <a:gd name="connsiteX10" fmla="*/ 200025 w 361950"/>
                <a:gd name="connsiteY10" fmla="*/ 428625 h 438150"/>
                <a:gd name="connsiteX11" fmla="*/ 228600 w 361950"/>
                <a:gd name="connsiteY11" fmla="*/ 438150 h 438150"/>
                <a:gd name="connsiteX12" fmla="*/ 276225 w 361950"/>
                <a:gd name="connsiteY12" fmla="*/ 390525 h 438150"/>
                <a:gd name="connsiteX13" fmla="*/ 323850 w 361950"/>
                <a:gd name="connsiteY13" fmla="*/ 352425 h 438150"/>
                <a:gd name="connsiteX14" fmla="*/ 361950 w 361950"/>
                <a:gd name="connsiteY14" fmla="*/ 3810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438150">
                  <a:moveTo>
                    <a:pt x="47625" y="0"/>
                  </a:moveTo>
                  <a:cubicBezTo>
                    <a:pt x="44450" y="15875"/>
                    <a:pt x="44799" y="32887"/>
                    <a:pt x="38100" y="47625"/>
                  </a:cubicBezTo>
                  <a:cubicBezTo>
                    <a:pt x="28626" y="68468"/>
                    <a:pt x="0" y="104775"/>
                    <a:pt x="0" y="104775"/>
                  </a:cubicBezTo>
                  <a:cubicBezTo>
                    <a:pt x="3274" y="130968"/>
                    <a:pt x="-8343" y="194220"/>
                    <a:pt x="38100" y="200025"/>
                  </a:cubicBezTo>
                  <a:cubicBezTo>
                    <a:pt x="54164" y="202033"/>
                    <a:pt x="69850" y="193675"/>
                    <a:pt x="85725" y="190500"/>
                  </a:cubicBezTo>
                  <a:cubicBezTo>
                    <a:pt x="92075" y="180975"/>
                    <a:pt x="95836" y="169076"/>
                    <a:pt x="104775" y="161925"/>
                  </a:cubicBezTo>
                  <a:cubicBezTo>
                    <a:pt x="129964" y="141774"/>
                    <a:pt x="178608" y="158865"/>
                    <a:pt x="200025" y="161925"/>
                  </a:cubicBezTo>
                  <a:cubicBezTo>
                    <a:pt x="217319" y="213806"/>
                    <a:pt x="228557" y="216015"/>
                    <a:pt x="209550" y="266700"/>
                  </a:cubicBezTo>
                  <a:cubicBezTo>
                    <a:pt x="205530" y="277419"/>
                    <a:pt x="195149" y="284814"/>
                    <a:pt x="190500" y="295275"/>
                  </a:cubicBezTo>
                  <a:cubicBezTo>
                    <a:pt x="182345" y="313625"/>
                    <a:pt x="171450" y="352425"/>
                    <a:pt x="171450" y="352425"/>
                  </a:cubicBezTo>
                  <a:cubicBezTo>
                    <a:pt x="176613" y="378241"/>
                    <a:pt x="176666" y="409938"/>
                    <a:pt x="200025" y="428625"/>
                  </a:cubicBezTo>
                  <a:cubicBezTo>
                    <a:pt x="207865" y="434897"/>
                    <a:pt x="219075" y="434975"/>
                    <a:pt x="228600" y="438150"/>
                  </a:cubicBezTo>
                  <a:cubicBezTo>
                    <a:pt x="279400" y="361950"/>
                    <a:pt x="212725" y="454025"/>
                    <a:pt x="276225" y="390525"/>
                  </a:cubicBezTo>
                  <a:cubicBezTo>
                    <a:pt x="319309" y="347441"/>
                    <a:pt x="268220" y="370968"/>
                    <a:pt x="323850" y="352425"/>
                  </a:cubicBezTo>
                  <a:cubicBezTo>
                    <a:pt x="359160" y="364195"/>
                    <a:pt x="347935" y="352970"/>
                    <a:pt x="361950" y="381000"/>
                  </a:cubicBezTo>
                </a:path>
              </a:pathLst>
            </a:cu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92" name="Frihåndsform 291"/>
            <p:cNvSpPr/>
            <p:nvPr/>
          </p:nvSpPr>
          <p:spPr>
            <a:xfrm>
              <a:off x="7113096" y="3938650"/>
              <a:ext cx="361950" cy="438150"/>
            </a:xfrm>
            <a:custGeom>
              <a:avLst/>
              <a:gdLst>
                <a:gd name="connsiteX0" fmla="*/ 47625 w 361950"/>
                <a:gd name="connsiteY0" fmla="*/ 0 h 438150"/>
                <a:gd name="connsiteX1" fmla="*/ 38100 w 361950"/>
                <a:gd name="connsiteY1" fmla="*/ 47625 h 438150"/>
                <a:gd name="connsiteX2" fmla="*/ 0 w 361950"/>
                <a:gd name="connsiteY2" fmla="*/ 104775 h 438150"/>
                <a:gd name="connsiteX3" fmla="*/ 38100 w 361950"/>
                <a:gd name="connsiteY3" fmla="*/ 200025 h 438150"/>
                <a:gd name="connsiteX4" fmla="*/ 85725 w 361950"/>
                <a:gd name="connsiteY4" fmla="*/ 190500 h 438150"/>
                <a:gd name="connsiteX5" fmla="*/ 104775 w 361950"/>
                <a:gd name="connsiteY5" fmla="*/ 161925 h 438150"/>
                <a:gd name="connsiteX6" fmla="*/ 200025 w 361950"/>
                <a:gd name="connsiteY6" fmla="*/ 161925 h 438150"/>
                <a:gd name="connsiteX7" fmla="*/ 209550 w 361950"/>
                <a:gd name="connsiteY7" fmla="*/ 266700 h 438150"/>
                <a:gd name="connsiteX8" fmla="*/ 190500 w 361950"/>
                <a:gd name="connsiteY8" fmla="*/ 295275 h 438150"/>
                <a:gd name="connsiteX9" fmla="*/ 171450 w 361950"/>
                <a:gd name="connsiteY9" fmla="*/ 352425 h 438150"/>
                <a:gd name="connsiteX10" fmla="*/ 200025 w 361950"/>
                <a:gd name="connsiteY10" fmla="*/ 428625 h 438150"/>
                <a:gd name="connsiteX11" fmla="*/ 228600 w 361950"/>
                <a:gd name="connsiteY11" fmla="*/ 438150 h 438150"/>
                <a:gd name="connsiteX12" fmla="*/ 276225 w 361950"/>
                <a:gd name="connsiteY12" fmla="*/ 390525 h 438150"/>
                <a:gd name="connsiteX13" fmla="*/ 323850 w 361950"/>
                <a:gd name="connsiteY13" fmla="*/ 352425 h 438150"/>
                <a:gd name="connsiteX14" fmla="*/ 361950 w 361950"/>
                <a:gd name="connsiteY14" fmla="*/ 3810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438150">
                  <a:moveTo>
                    <a:pt x="47625" y="0"/>
                  </a:moveTo>
                  <a:cubicBezTo>
                    <a:pt x="44450" y="15875"/>
                    <a:pt x="44799" y="32887"/>
                    <a:pt x="38100" y="47625"/>
                  </a:cubicBezTo>
                  <a:cubicBezTo>
                    <a:pt x="28626" y="68468"/>
                    <a:pt x="0" y="104775"/>
                    <a:pt x="0" y="104775"/>
                  </a:cubicBezTo>
                  <a:cubicBezTo>
                    <a:pt x="3274" y="130968"/>
                    <a:pt x="-8343" y="194220"/>
                    <a:pt x="38100" y="200025"/>
                  </a:cubicBezTo>
                  <a:cubicBezTo>
                    <a:pt x="54164" y="202033"/>
                    <a:pt x="69850" y="193675"/>
                    <a:pt x="85725" y="190500"/>
                  </a:cubicBezTo>
                  <a:cubicBezTo>
                    <a:pt x="92075" y="180975"/>
                    <a:pt x="95836" y="169076"/>
                    <a:pt x="104775" y="161925"/>
                  </a:cubicBezTo>
                  <a:cubicBezTo>
                    <a:pt x="129964" y="141774"/>
                    <a:pt x="178608" y="158865"/>
                    <a:pt x="200025" y="161925"/>
                  </a:cubicBezTo>
                  <a:cubicBezTo>
                    <a:pt x="217319" y="213806"/>
                    <a:pt x="228557" y="216015"/>
                    <a:pt x="209550" y="266700"/>
                  </a:cubicBezTo>
                  <a:cubicBezTo>
                    <a:pt x="205530" y="277419"/>
                    <a:pt x="195149" y="284814"/>
                    <a:pt x="190500" y="295275"/>
                  </a:cubicBezTo>
                  <a:cubicBezTo>
                    <a:pt x="182345" y="313625"/>
                    <a:pt x="171450" y="352425"/>
                    <a:pt x="171450" y="352425"/>
                  </a:cubicBezTo>
                  <a:cubicBezTo>
                    <a:pt x="176613" y="378241"/>
                    <a:pt x="176666" y="409938"/>
                    <a:pt x="200025" y="428625"/>
                  </a:cubicBezTo>
                  <a:cubicBezTo>
                    <a:pt x="207865" y="434897"/>
                    <a:pt x="219075" y="434975"/>
                    <a:pt x="228600" y="438150"/>
                  </a:cubicBezTo>
                  <a:cubicBezTo>
                    <a:pt x="279400" y="361950"/>
                    <a:pt x="212725" y="454025"/>
                    <a:pt x="276225" y="390525"/>
                  </a:cubicBezTo>
                  <a:cubicBezTo>
                    <a:pt x="319309" y="347441"/>
                    <a:pt x="268220" y="370968"/>
                    <a:pt x="323850" y="352425"/>
                  </a:cubicBezTo>
                  <a:cubicBezTo>
                    <a:pt x="359160" y="364195"/>
                    <a:pt x="347935" y="352970"/>
                    <a:pt x="361950" y="381000"/>
                  </a:cubicBezTo>
                </a:path>
              </a:pathLst>
            </a:cu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6709263" y="4459871"/>
              <a:ext cx="286607" cy="284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94" name="Ellipse 293"/>
            <p:cNvSpPr/>
            <p:nvPr/>
          </p:nvSpPr>
          <p:spPr>
            <a:xfrm>
              <a:off x="7130055" y="4327024"/>
              <a:ext cx="286607" cy="284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95" name="Ellipse 294"/>
            <p:cNvSpPr/>
            <p:nvPr/>
          </p:nvSpPr>
          <p:spPr>
            <a:xfrm>
              <a:off x="7130056" y="3849990"/>
              <a:ext cx="286607" cy="284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96" name="Ellipse 295"/>
            <p:cNvSpPr/>
            <p:nvPr/>
          </p:nvSpPr>
          <p:spPr>
            <a:xfrm>
              <a:off x="6670828" y="3937494"/>
              <a:ext cx="286607" cy="284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sp>
        <p:nvSpPr>
          <p:cNvPr id="357" name="Rektangel 356"/>
          <p:cNvSpPr/>
          <p:nvPr/>
        </p:nvSpPr>
        <p:spPr>
          <a:xfrm>
            <a:off x="6804974" y="2991585"/>
            <a:ext cx="252607" cy="6527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58" name="TekstSylinder 357"/>
          <p:cNvSpPr txBox="1"/>
          <p:nvPr/>
        </p:nvSpPr>
        <p:spPr>
          <a:xfrm rot="5400000">
            <a:off x="6361952" y="3397871"/>
            <a:ext cx="1177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>
                <a:solidFill>
                  <a:schemeClr val="bg1"/>
                </a:solidFill>
              </a:rPr>
              <a:t>Magnet</a:t>
            </a:r>
          </a:p>
        </p:txBody>
      </p:sp>
      <p:sp>
        <p:nvSpPr>
          <p:cNvPr id="359" name="Ellipse 358"/>
          <p:cNvSpPr/>
          <p:nvPr/>
        </p:nvSpPr>
        <p:spPr>
          <a:xfrm>
            <a:off x="6687901" y="3298202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0" name="Ellipse 359"/>
          <p:cNvSpPr/>
          <p:nvPr/>
        </p:nvSpPr>
        <p:spPr>
          <a:xfrm>
            <a:off x="6722944" y="3126811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1" name="Ellipse 360"/>
          <p:cNvSpPr/>
          <p:nvPr/>
        </p:nvSpPr>
        <p:spPr>
          <a:xfrm>
            <a:off x="6759260" y="3226914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2" name="Ellipse 361"/>
          <p:cNvSpPr/>
          <p:nvPr/>
        </p:nvSpPr>
        <p:spPr>
          <a:xfrm>
            <a:off x="6711021" y="3226914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3" name="Ellipse 362"/>
          <p:cNvSpPr/>
          <p:nvPr/>
        </p:nvSpPr>
        <p:spPr>
          <a:xfrm>
            <a:off x="6745627" y="3313065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4" name="Ellipse 363"/>
          <p:cNvSpPr/>
          <p:nvPr/>
        </p:nvSpPr>
        <p:spPr>
          <a:xfrm>
            <a:off x="6688481" y="3368736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5" name="Ellipse 364"/>
          <p:cNvSpPr/>
          <p:nvPr/>
        </p:nvSpPr>
        <p:spPr>
          <a:xfrm>
            <a:off x="6744296" y="3413168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7" name="Frihåndsform 366"/>
          <p:cNvSpPr/>
          <p:nvPr/>
        </p:nvSpPr>
        <p:spPr>
          <a:xfrm>
            <a:off x="6643403" y="3349202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8" name="Frihåndsform 367"/>
          <p:cNvSpPr/>
          <p:nvPr/>
        </p:nvSpPr>
        <p:spPr>
          <a:xfrm>
            <a:off x="6626674" y="3133556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9" name="Frihåndsform 368"/>
          <p:cNvSpPr/>
          <p:nvPr/>
        </p:nvSpPr>
        <p:spPr>
          <a:xfrm>
            <a:off x="6626476" y="3227049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0" name="Frihåndsform 369"/>
          <p:cNvSpPr/>
          <p:nvPr/>
        </p:nvSpPr>
        <p:spPr>
          <a:xfrm>
            <a:off x="6633351" y="3298034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1" name="Frihåndsform 370"/>
          <p:cNvSpPr/>
          <p:nvPr/>
        </p:nvSpPr>
        <p:spPr>
          <a:xfrm>
            <a:off x="6626509" y="3427033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3" name="TekstSylinder 372"/>
          <p:cNvSpPr txBox="1"/>
          <p:nvPr/>
        </p:nvSpPr>
        <p:spPr>
          <a:xfrm>
            <a:off x="5604816" y="1574820"/>
            <a:ext cx="174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chemeClr val="tx2"/>
                </a:solidFill>
              </a:rPr>
              <a:t>Bruker magnet </a:t>
            </a:r>
          </a:p>
          <a:p>
            <a:r>
              <a:rPr lang="nb-NO" sz="1350" dirty="0">
                <a:solidFill>
                  <a:schemeClr val="tx2"/>
                </a:solidFill>
              </a:rPr>
              <a:t>for å trekke magnetkuler med RNA ut av prøven</a:t>
            </a:r>
          </a:p>
        </p:txBody>
      </p:sp>
      <p:sp>
        <p:nvSpPr>
          <p:cNvPr id="377" name="Rektangel 376"/>
          <p:cNvSpPr/>
          <p:nvPr/>
        </p:nvSpPr>
        <p:spPr>
          <a:xfrm>
            <a:off x="8426482" y="2910896"/>
            <a:ext cx="252607" cy="6527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8" name="Ellipse 377"/>
          <p:cNvSpPr/>
          <p:nvPr/>
        </p:nvSpPr>
        <p:spPr>
          <a:xfrm>
            <a:off x="8309409" y="3217513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9" name="Ellipse 378"/>
          <p:cNvSpPr/>
          <p:nvPr/>
        </p:nvSpPr>
        <p:spPr>
          <a:xfrm>
            <a:off x="8344452" y="3046122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0" name="Ellipse 379"/>
          <p:cNvSpPr/>
          <p:nvPr/>
        </p:nvSpPr>
        <p:spPr>
          <a:xfrm>
            <a:off x="8380768" y="3146225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1" name="Ellipse 380"/>
          <p:cNvSpPr/>
          <p:nvPr/>
        </p:nvSpPr>
        <p:spPr>
          <a:xfrm>
            <a:off x="8332530" y="3146225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2" name="Ellipse 381"/>
          <p:cNvSpPr/>
          <p:nvPr/>
        </p:nvSpPr>
        <p:spPr>
          <a:xfrm>
            <a:off x="8367135" y="3232377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3" name="Ellipse 382"/>
          <p:cNvSpPr/>
          <p:nvPr/>
        </p:nvSpPr>
        <p:spPr>
          <a:xfrm>
            <a:off x="8309990" y="3288048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4" name="Ellipse 383"/>
          <p:cNvSpPr/>
          <p:nvPr/>
        </p:nvSpPr>
        <p:spPr>
          <a:xfrm>
            <a:off x="8365805" y="3332479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5" name="Frihåndsform 384"/>
          <p:cNvSpPr/>
          <p:nvPr/>
        </p:nvSpPr>
        <p:spPr>
          <a:xfrm>
            <a:off x="8056563" y="3225146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7" name="Frihåndsform 386"/>
          <p:cNvSpPr/>
          <p:nvPr/>
        </p:nvSpPr>
        <p:spPr>
          <a:xfrm>
            <a:off x="8077307" y="3018147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8" name="Frihåndsform 387"/>
          <p:cNvSpPr/>
          <p:nvPr/>
        </p:nvSpPr>
        <p:spPr>
          <a:xfrm>
            <a:off x="8069395" y="3131657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9" name="Frihåndsform 388"/>
          <p:cNvSpPr/>
          <p:nvPr/>
        </p:nvSpPr>
        <p:spPr>
          <a:xfrm>
            <a:off x="8061723" y="3346344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06" name="TekstSylinder 405"/>
          <p:cNvSpPr txBox="1"/>
          <p:nvPr/>
        </p:nvSpPr>
        <p:spPr>
          <a:xfrm>
            <a:off x="7667967" y="1572151"/>
            <a:ext cx="14859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chemeClr val="tx2"/>
                </a:solidFill>
              </a:rPr>
              <a:t>Frigjør RNA fra de magnetiske kulene</a:t>
            </a:r>
          </a:p>
        </p:txBody>
      </p:sp>
      <p:cxnSp>
        <p:nvCxnSpPr>
          <p:cNvPr id="412" name="Rett pil 411"/>
          <p:cNvCxnSpPr>
            <a:cxnSpLocks/>
          </p:cNvCxnSpPr>
          <p:nvPr/>
        </p:nvCxnSpPr>
        <p:spPr>
          <a:xfrm>
            <a:off x="1960396" y="3265046"/>
            <a:ext cx="5842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Rett pil 412"/>
          <p:cNvCxnSpPr>
            <a:cxnSpLocks/>
          </p:cNvCxnSpPr>
          <p:nvPr/>
        </p:nvCxnSpPr>
        <p:spPr>
          <a:xfrm>
            <a:off x="5770004" y="3294711"/>
            <a:ext cx="4774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Rett pil 413"/>
          <p:cNvCxnSpPr>
            <a:cxnSpLocks/>
          </p:cNvCxnSpPr>
          <p:nvPr/>
        </p:nvCxnSpPr>
        <p:spPr>
          <a:xfrm flipV="1">
            <a:off x="7148908" y="3313065"/>
            <a:ext cx="518431" cy="10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Ellipse 418"/>
          <p:cNvSpPr/>
          <p:nvPr/>
        </p:nvSpPr>
        <p:spPr>
          <a:xfrm>
            <a:off x="8316762" y="3224313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0" name="Ellipse 419"/>
          <p:cNvSpPr/>
          <p:nvPr/>
        </p:nvSpPr>
        <p:spPr>
          <a:xfrm>
            <a:off x="8351805" y="3052923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1" name="Ellipse 420"/>
          <p:cNvSpPr/>
          <p:nvPr/>
        </p:nvSpPr>
        <p:spPr>
          <a:xfrm>
            <a:off x="8388121" y="3153025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2" name="Ellipse 421"/>
          <p:cNvSpPr/>
          <p:nvPr/>
        </p:nvSpPr>
        <p:spPr>
          <a:xfrm>
            <a:off x="8339883" y="3153025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3" name="Ellipse 422"/>
          <p:cNvSpPr/>
          <p:nvPr/>
        </p:nvSpPr>
        <p:spPr>
          <a:xfrm>
            <a:off x="8374488" y="3239177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4" name="Ellipse 423"/>
          <p:cNvSpPr/>
          <p:nvPr/>
        </p:nvSpPr>
        <p:spPr>
          <a:xfrm>
            <a:off x="8317343" y="3294848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5" name="Ellipse 424"/>
          <p:cNvSpPr/>
          <p:nvPr/>
        </p:nvSpPr>
        <p:spPr>
          <a:xfrm>
            <a:off x="8373158" y="3339279"/>
            <a:ext cx="77025" cy="111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6" name="Frihåndsform 425"/>
          <p:cNvSpPr/>
          <p:nvPr/>
        </p:nvSpPr>
        <p:spPr>
          <a:xfrm>
            <a:off x="8063916" y="3231947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7" name="Frihåndsform 426"/>
          <p:cNvSpPr/>
          <p:nvPr/>
        </p:nvSpPr>
        <p:spPr>
          <a:xfrm>
            <a:off x="8084660" y="3024947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8" name="Frihåndsform 427"/>
          <p:cNvSpPr/>
          <p:nvPr/>
        </p:nvSpPr>
        <p:spPr>
          <a:xfrm>
            <a:off x="8076748" y="3138457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9" name="Frihåndsform 428"/>
          <p:cNvSpPr/>
          <p:nvPr/>
        </p:nvSpPr>
        <p:spPr>
          <a:xfrm>
            <a:off x="8069076" y="3353144"/>
            <a:ext cx="134663" cy="155663"/>
          </a:xfrm>
          <a:custGeom>
            <a:avLst/>
            <a:gdLst>
              <a:gd name="connsiteX0" fmla="*/ 47625 w 361950"/>
              <a:gd name="connsiteY0" fmla="*/ 0 h 438150"/>
              <a:gd name="connsiteX1" fmla="*/ 38100 w 361950"/>
              <a:gd name="connsiteY1" fmla="*/ 47625 h 438150"/>
              <a:gd name="connsiteX2" fmla="*/ 0 w 361950"/>
              <a:gd name="connsiteY2" fmla="*/ 104775 h 438150"/>
              <a:gd name="connsiteX3" fmla="*/ 38100 w 361950"/>
              <a:gd name="connsiteY3" fmla="*/ 200025 h 438150"/>
              <a:gd name="connsiteX4" fmla="*/ 85725 w 361950"/>
              <a:gd name="connsiteY4" fmla="*/ 190500 h 438150"/>
              <a:gd name="connsiteX5" fmla="*/ 104775 w 361950"/>
              <a:gd name="connsiteY5" fmla="*/ 161925 h 438150"/>
              <a:gd name="connsiteX6" fmla="*/ 200025 w 361950"/>
              <a:gd name="connsiteY6" fmla="*/ 161925 h 438150"/>
              <a:gd name="connsiteX7" fmla="*/ 209550 w 361950"/>
              <a:gd name="connsiteY7" fmla="*/ 266700 h 438150"/>
              <a:gd name="connsiteX8" fmla="*/ 190500 w 361950"/>
              <a:gd name="connsiteY8" fmla="*/ 295275 h 438150"/>
              <a:gd name="connsiteX9" fmla="*/ 171450 w 361950"/>
              <a:gd name="connsiteY9" fmla="*/ 352425 h 438150"/>
              <a:gd name="connsiteX10" fmla="*/ 200025 w 361950"/>
              <a:gd name="connsiteY10" fmla="*/ 428625 h 438150"/>
              <a:gd name="connsiteX11" fmla="*/ 228600 w 361950"/>
              <a:gd name="connsiteY11" fmla="*/ 438150 h 438150"/>
              <a:gd name="connsiteX12" fmla="*/ 276225 w 361950"/>
              <a:gd name="connsiteY12" fmla="*/ 390525 h 438150"/>
              <a:gd name="connsiteX13" fmla="*/ 323850 w 361950"/>
              <a:gd name="connsiteY13" fmla="*/ 352425 h 438150"/>
              <a:gd name="connsiteX14" fmla="*/ 361950 w 361950"/>
              <a:gd name="connsiteY14" fmla="*/ 3810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438150">
                <a:moveTo>
                  <a:pt x="47625" y="0"/>
                </a:moveTo>
                <a:cubicBezTo>
                  <a:pt x="44450" y="15875"/>
                  <a:pt x="44799" y="32887"/>
                  <a:pt x="38100" y="47625"/>
                </a:cubicBezTo>
                <a:cubicBezTo>
                  <a:pt x="28626" y="68468"/>
                  <a:pt x="0" y="104775"/>
                  <a:pt x="0" y="104775"/>
                </a:cubicBezTo>
                <a:cubicBezTo>
                  <a:pt x="3274" y="130968"/>
                  <a:pt x="-8343" y="194220"/>
                  <a:pt x="38100" y="200025"/>
                </a:cubicBezTo>
                <a:cubicBezTo>
                  <a:pt x="54164" y="202033"/>
                  <a:pt x="69850" y="193675"/>
                  <a:pt x="85725" y="190500"/>
                </a:cubicBezTo>
                <a:cubicBezTo>
                  <a:pt x="92075" y="180975"/>
                  <a:pt x="95836" y="169076"/>
                  <a:pt x="104775" y="161925"/>
                </a:cubicBezTo>
                <a:cubicBezTo>
                  <a:pt x="129964" y="141774"/>
                  <a:pt x="178608" y="158865"/>
                  <a:pt x="200025" y="161925"/>
                </a:cubicBezTo>
                <a:cubicBezTo>
                  <a:pt x="217319" y="213806"/>
                  <a:pt x="228557" y="216015"/>
                  <a:pt x="209550" y="266700"/>
                </a:cubicBezTo>
                <a:cubicBezTo>
                  <a:pt x="205530" y="277419"/>
                  <a:pt x="195149" y="284814"/>
                  <a:pt x="190500" y="295275"/>
                </a:cubicBezTo>
                <a:cubicBezTo>
                  <a:pt x="182345" y="313625"/>
                  <a:pt x="171450" y="352425"/>
                  <a:pt x="171450" y="352425"/>
                </a:cubicBezTo>
                <a:cubicBezTo>
                  <a:pt x="176613" y="378241"/>
                  <a:pt x="176666" y="409938"/>
                  <a:pt x="200025" y="428625"/>
                </a:cubicBezTo>
                <a:cubicBezTo>
                  <a:pt x="207865" y="434897"/>
                  <a:pt x="219075" y="434975"/>
                  <a:pt x="228600" y="438150"/>
                </a:cubicBezTo>
                <a:cubicBezTo>
                  <a:pt x="279400" y="361950"/>
                  <a:pt x="212725" y="454025"/>
                  <a:pt x="276225" y="390525"/>
                </a:cubicBezTo>
                <a:cubicBezTo>
                  <a:pt x="319309" y="347441"/>
                  <a:pt x="268220" y="370968"/>
                  <a:pt x="323850" y="352425"/>
                </a:cubicBezTo>
                <a:cubicBezTo>
                  <a:pt x="359160" y="364195"/>
                  <a:pt x="347935" y="352970"/>
                  <a:pt x="361950" y="381000"/>
                </a:cubicBezTo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47" name="TekstSylinder 446"/>
          <p:cNvSpPr txBox="1"/>
          <p:nvPr/>
        </p:nvSpPr>
        <p:spPr>
          <a:xfrm>
            <a:off x="1445681" y="360171"/>
            <a:ext cx="640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Ekstraksjon/isolering av coronavirus RNA med magnetiske partikler</a:t>
            </a:r>
          </a:p>
        </p:txBody>
      </p:sp>
      <p:pic>
        <p:nvPicPr>
          <p:cNvPr id="206" name="Bilde 282">
            <a:extLst>
              <a:ext uri="{FF2B5EF4-FFF2-40B4-BE49-F238E27FC236}">
                <a16:creationId xmlns:a16="http://schemas.microsoft.com/office/drawing/2014/main" id="{93CFA270-84C3-46D0-8A8E-D6AEFBBF7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04" t="75504" r="41284" b="-1105"/>
          <a:stretch/>
        </p:blipFill>
        <p:spPr>
          <a:xfrm rot="20417998">
            <a:off x="4516433" y="3367066"/>
            <a:ext cx="148645" cy="213873"/>
          </a:xfrm>
          <a:prstGeom prst="rect">
            <a:avLst/>
          </a:prstGeom>
        </p:spPr>
      </p:pic>
      <p:pic>
        <p:nvPicPr>
          <p:cNvPr id="207" name="Bilde 283">
            <a:extLst>
              <a:ext uri="{FF2B5EF4-FFF2-40B4-BE49-F238E27FC236}">
                <a16:creationId xmlns:a16="http://schemas.microsoft.com/office/drawing/2014/main" id="{5FE625B3-5214-4513-943B-A283D80AD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23" t="76818"/>
          <a:stretch/>
        </p:blipFill>
        <p:spPr>
          <a:xfrm rot="20417998">
            <a:off x="4586916" y="2793334"/>
            <a:ext cx="406909" cy="193666"/>
          </a:xfrm>
          <a:prstGeom prst="rect">
            <a:avLst/>
          </a:prstGeom>
        </p:spPr>
      </p:pic>
      <p:pic>
        <p:nvPicPr>
          <p:cNvPr id="208" name="Bilde 282">
            <a:extLst>
              <a:ext uri="{FF2B5EF4-FFF2-40B4-BE49-F238E27FC236}">
                <a16:creationId xmlns:a16="http://schemas.microsoft.com/office/drawing/2014/main" id="{39882A0A-2036-4444-8395-991DDB4980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04" t="75504" r="41284" b="-1105"/>
          <a:stretch/>
        </p:blipFill>
        <p:spPr>
          <a:xfrm rot="20417998">
            <a:off x="5097450" y="2644611"/>
            <a:ext cx="148645" cy="213873"/>
          </a:xfrm>
          <a:prstGeom prst="rect">
            <a:avLst/>
          </a:prstGeom>
        </p:spPr>
      </p:pic>
      <p:pic>
        <p:nvPicPr>
          <p:cNvPr id="268" name="Bilde 281">
            <a:extLst>
              <a:ext uri="{FF2B5EF4-FFF2-40B4-BE49-F238E27FC236}">
                <a16:creationId xmlns:a16="http://schemas.microsoft.com/office/drawing/2014/main" id="{4C016933-920F-4927-85B7-04FFAB6FD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04" t="-717" b="69920"/>
          <a:stretch/>
        </p:blipFill>
        <p:spPr>
          <a:xfrm rot="20417998">
            <a:off x="5519107" y="2890918"/>
            <a:ext cx="216731" cy="163344"/>
          </a:xfrm>
          <a:prstGeom prst="rect">
            <a:avLst/>
          </a:prstGeom>
        </p:spPr>
      </p:pic>
      <p:pic>
        <p:nvPicPr>
          <p:cNvPr id="271" name="Bilde 282">
            <a:extLst>
              <a:ext uri="{FF2B5EF4-FFF2-40B4-BE49-F238E27FC236}">
                <a16:creationId xmlns:a16="http://schemas.microsoft.com/office/drawing/2014/main" id="{6F991B52-BCBA-43BC-8307-168E6B5F7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04" t="75504" r="41284" b="-1105"/>
          <a:stretch/>
        </p:blipFill>
        <p:spPr>
          <a:xfrm rot="20417998">
            <a:off x="3371964" y="3268762"/>
            <a:ext cx="148645" cy="213873"/>
          </a:xfrm>
          <a:prstGeom prst="rect">
            <a:avLst/>
          </a:prstGeom>
        </p:spPr>
      </p:pic>
      <p:pic>
        <p:nvPicPr>
          <p:cNvPr id="279" name="Bilde 282">
            <a:extLst>
              <a:ext uri="{FF2B5EF4-FFF2-40B4-BE49-F238E27FC236}">
                <a16:creationId xmlns:a16="http://schemas.microsoft.com/office/drawing/2014/main" id="{E59DE6DA-1C58-4BF1-A457-04CA5F7E0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04" t="75504" r="41284" b="-1105"/>
          <a:stretch/>
        </p:blipFill>
        <p:spPr>
          <a:xfrm rot="20417998">
            <a:off x="5529616" y="3664572"/>
            <a:ext cx="148645" cy="21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A5ED0-4D9B-4B2F-8AA2-DE1D2F9ECD34}"/>
              </a:ext>
            </a:extLst>
          </p:cNvPr>
          <p:cNvSpPr txBox="1"/>
          <p:nvPr/>
        </p:nvSpPr>
        <p:spPr>
          <a:xfrm>
            <a:off x="924093" y="3647239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Coronavirus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51A605-231A-434B-9848-257D52E867E6}"/>
              </a:ext>
            </a:extLst>
          </p:cNvPr>
          <p:cNvCxnSpPr/>
          <p:nvPr/>
        </p:nvCxnSpPr>
        <p:spPr>
          <a:xfrm>
            <a:off x="1358537" y="2625816"/>
            <a:ext cx="70662" cy="470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DED4CA-EF9F-4D32-B4DC-1098DEAF34F6}"/>
              </a:ext>
            </a:extLst>
          </p:cNvPr>
          <p:cNvSpPr txBox="1"/>
          <p:nvPr/>
        </p:nvSpPr>
        <p:spPr>
          <a:xfrm>
            <a:off x="1079707" y="2411161"/>
            <a:ext cx="5357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00" dirty="0"/>
              <a:t>RNA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6D121-5611-4A01-8D4D-EC11998F5482}"/>
              </a:ext>
            </a:extLst>
          </p:cNvPr>
          <p:cNvSpPr txBox="1"/>
          <p:nvPr/>
        </p:nvSpPr>
        <p:spPr>
          <a:xfrm>
            <a:off x="7618966" y="3771431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C00000"/>
                </a:solidFill>
              </a:rPr>
              <a:t>Coronavirus</a:t>
            </a:r>
          </a:p>
          <a:p>
            <a:r>
              <a:rPr lang="nb-NO" sz="1400" dirty="0">
                <a:solidFill>
                  <a:srgbClr val="C00000"/>
                </a:solidFill>
              </a:rPr>
              <a:t>RNA klart for</a:t>
            </a:r>
          </a:p>
          <a:p>
            <a:r>
              <a:rPr lang="nb-NO" sz="1400" dirty="0">
                <a:solidFill>
                  <a:srgbClr val="C00000"/>
                </a:solidFill>
              </a:rPr>
              <a:t>analyse </a:t>
            </a:r>
          </a:p>
          <a:p>
            <a:r>
              <a:rPr lang="nb-NO" sz="1400" dirty="0">
                <a:solidFill>
                  <a:srgbClr val="C00000"/>
                </a:solidFill>
              </a:rPr>
              <a:t>- identifisere den </a:t>
            </a:r>
          </a:p>
          <a:p>
            <a:r>
              <a:rPr lang="nb-NO" sz="1400" dirty="0">
                <a:solidFill>
                  <a:srgbClr val="C00000"/>
                </a:solidFill>
              </a:rPr>
              <a:t>genetiske koden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07810-5909-475E-9410-733E2163CEBF}"/>
              </a:ext>
            </a:extLst>
          </p:cNvPr>
          <p:cNvSpPr txBox="1"/>
          <p:nvPr/>
        </p:nvSpPr>
        <p:spPr>
          <a:xfrm>
            <a:off x="1819632" y="4584567"/>
            <a:ext cx="4076757" cy="156966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b="1" u="sng" dirty="0"/>
              <a:t>Viktig:</a:t>
            </a:r>
          </a:p>
          <a:p>
            <a:r>
              <a:rPr lang="nb-NO" sz="1600" dirty="0"/>
              <a:t>Optimalisering av </a:t>
            </a:r>
            <a:r>
              <a:rPr lang="nb-NO" sz="1600" dirty="0" err="1"/>
              <a:t>lysis</a:t>
            </a:r>
            <a:r>
              <a:rPr lang="nb-NO" sz="1600" dirty="0"/>
              <a:t> (trinn 1)</a:t>
            </a:r>
          </a:p>
          <a:p>
            <a:r>
              <a:rPr lang="nb-NO" sz="1600" dirty="0"/>
              <a:t>Optimalisering av kule produksjon</a:t>
            </a:r>
          </a:p>
          <a:p>
            <a:r>
              <a:rPr lang="nb-NO" sz="1600" dirty="0"/>
              <a:t>Kvalitetskontroll</a:t>
            </a:r>
          </a:p>
          <a:p>
            <a:r>
              <a:rPr lang="nb-NO" sz="1600" dirty="0"/>
              <a:t>Enkelt tilpasses fleksible </a:t>
            </a:r>
            <a:r>
              <a:rPr lang="nb-NO" sz="1600" dirty="0" err="1"/>
              <a:t>roboter</a:t>
            </a:r>
            <a:endParaRPr lang="nb-NO" sz="1600" dirty="0"/>
          </a:p>
          <a:p>
            <a:r>
              <a:rPr lang="nb-NO" sz="1600" dirty="0"/>
              <a:t>Oppskalering (minst 150.000 tester pr uke)</a:t>
            </a:r>
          </a:p>
        </p:txBody>
      </p:sp>
    </p:spTree>
    <p:extLst>
      <p:ext uri="{BB962C8B-B14F-4D97-AF65-F5344CB8AC3E}">
        <p14:creationId xmlns:p14="http://schemas.microsoft.com/office/powerpoint/2010/main" val="36363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357" grpId="0" animBg="1"/>
      <p:bldP spid="358" grpId="0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3" grpId="0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7" grpId="0" animBg="1"/>
      <p:bldP spid="388" grpId="0" animBg="1"/>
      <p:bldP spid="389" grpId="0" animBg="1"/>
      <p:bldP spid="406" grpId="0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2B0F66-3EE0-6D4F-9CCE-66F47748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21" y="78032"/>
            <a:ext cx="8418747" cy="400110"/>
          </a:xfrm>
        </p:spPr>
        <p:txBody>
          <a:bodyPr/>
          <a:lstStyle/>
          <a:p>
            <a:r>
              <a:rPr lang="nb-NO" sz="2000" dirty="0"/>
              <a:t>Institutt for kjemisk prosessteknologi, NTNU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972B8-4FD5-49AC-A491-C432F5F8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16" y="478101"/>
            <a:ext cx="1240979" cy="1240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04CCB-4303-4C01-AA34-1D02D935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44" y="513678"/>
            <a:ext cx="1240979" cy="1240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CD731-92DC-43EB-B30B-FB07D4786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819" y="451592"/>
            <a:ext cx="1240979" cy="1240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63C2E-A08D-47CB-9D60-CC20EEC23CD9}"/>
              </a:ext>
            </a:extLst>
          </p:cNvPr>
          <p:cNvSpPr txBox="1"/>
          <p:nvPr/>
        </p:nvSpPr>
        <p:spPr>
          <a:xfrm>
            <a:off x="866478" y="1724148"/>
            <a:ext cx="21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Sulalit Bandyopadhyay</a:t>
            </a:r>
            <a:endParaRPr lang="nb-NO" sz="1400" dirty="0"/>
          </a:p>
          <a:p>
            <a:pPr algn="ctr"/>
            <a:r>
              <a:rPr lang="nb-NO" sz="1200" dirty="0"/>
              <a:t>Post </a:t>
            </a:r>
            <a:r>
              <a:rPr lang="nb-NO" sz="1200" dirty="0" err="1"/>
              <a:t>Doctoral</a:t>
            </a:r>
            <a:r>
              <a:rPr lang="nb-NO" sz="1200" dirty="0"/>
              <a:t> </a:t>
            </a:r>
            <a:r>
              <a:rPr lang="nb-NO" sz="1200" dirty="0" err="1"/>
              <a:t>Researcher</a:t>
            </a:r>
            <a:endParaRPr lang="nb-NO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C142B-1DE0-457A-94DC-D264B6CF81C9}"/>
              </a:ext>
            </a:extLst>
          </p:cNvPr>
          <p:cNvSpPr txBox="1"/>
          <p:nvPr/>
        </p:nvSpPr>
        <p:spPr>
          <a:xfrm>
            <a:off x="3230891" y="1732573"/>
            <a:ext cx="211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Anuvansh Sharma</a:t>
            </a:r>
            <a:endParaRPr lang="nb-NO" sz="1400" dirty="0"/>
          </a:p>
          <a:p>
            <a:pPr algn="ctr"/>
            <a:r>
              <a:rPr lang="nb-NO" sz="1200" dirty="0" err="1"/>
              <a:t>PhD</a:t>
            </a:r>
            <a:r>
              <a:rPr lang="nb-NO" sz="1200" dirty="0"/>
              <a:t> </a:t>
            </a:r>
            <a:r>
              <a:rPr lang="nb-NO" sz="1200" dirty="0" err="1"/>
              <a:t>Fellow</a:t>
            </a:r>
            <a:endParaRPr lang="nb-NO" sz="1200" dirty="0"/>
          </a:p>
          <a:p>
            <a:pPr algn="ctr"/>
            <a:r>
              <a:rPr lang="nb-NO" sz="1200" dirty="0" err="1"/>
              <a:t>Inst</a:t>
            </a:r>
            <a:r>
              <a:rPr lang="nb-NO" sz="1200" dirty="0"/>
              <a:t> for materialteknologi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35677-3225-45FD-A227-7E0BC11015D7}"/>
              </a:ext>
            </a:extLst>
          </p:cNvPr>
          <p:cNvSpPr txBox="1"/>
          <p:nvPr/>
        </p:nvSpPr>
        <p:spPr>
          <a:xfrm>
            <a:off x="6023386" y="1692571"/>
            <a:ext cx="21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Vegar Ottesen</a:t>
            </a:r>
            <a:endParaRPr lang="nb-NO" sz="1400" dirty="0"/>
          </a:p>
          <a:p>
            <a:pPr algn="ctr"/>
            <a:r>
              <a:rPr lang="nb-NO" sz="1200" dirty="0"/>
              <a:t>Post </a:t>
            </a:r>
            <a:r>
              <a:rPr lang="nb-NO" sz="1200" dirty="0" err="1"/>
              <a:t>Doctoral</a:t>
            </a:r>
            <a:r>
              <a:rPr lang="nb-NO" sz="1200" dirty="0"/>
              <a:t> </a:t>
            </a:r>
            <a:r>
              <a:rPr lang="nb-NO" sz="1200" dirty="0" err="1"/>
              <a:t>Researcher</a:t>
            </a:r>
            <a:endParaRPr lang="nb-NO" sz="12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244FB243-8743-4961-8C0A-A0ADDB32C187}"/>
              </a:ext>
            </a:extLst>
          </p:cNvPr>
          <p:cNvSpPr txBox="1">
            <a:spLocks/>
          </p:cNvSpPr>
          <p:nvPr/>
        </p:nvSpPr>
        <p:spPr>
          <a:xfrm>
            <a:off x="866478" y="2249589"/>
            <a:ext cx="8418747" cy="4001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dirty="0"/>
              <a:t>Institutt for klinisk og molekylær medisin, NTNU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14F53-B1A9-43D8-947C-1314DF8E4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88" y="2649315"/>
            <a:ext cx="1299268" cy="137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3A42F-A640-44D3-85F7-EBD364B9C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759" y="2722435"/>
            <a:ext cx="1299268" cy="1382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F55E73-E406-4B6B-9F15-DB85CFF63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421" y="2666049"/>
            <a:ext cx="1299268" cy="1438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3A01B2-9F10-4398-A602-2F4CCCF77D1F}"/>
              </a:ext>
            </a:extLst>
          </p:cNvPr>
          <p:cNvSpPr txBox="1"/>
          <p:nvPr/>
        </p:nvSpPr>
        <p:spPr>
          <a:xfrm>
            <a:off x="1293312" y="403923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b="1" dirty="0"/>
              <a:t>Lars Hagen</a:t>
            </a:r>
          </a:p>
          <a:p>
            <a:pPr algn="ctr"/>
            <a:r>
              <a:rPr lang="nb-NO" sz="1200" dirty="0"/>
              <a:t>Forsker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43BC3F-92C2-4E4D-B171-2F87759B2CF5}"/>
              </a:ext>
            </a:extLst>
          </p:cNvPr>
          <p:cNvSpPr txBox="1"/>
          <p:nvPr/>
        </p:nvSpPr>
        <p:spPr>
          <a:xfrm>
            <a:off x="3449001" y="4085895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b="1" dirty="0"/>
              <a:t>Sten Even Erlandsen</a:t>
            </a:r>
          </a:p>
          <a:p>
            <a:pPr algn="ctr"/>
            <a:r>
              <a:rPr lang="nb-NO" sz="1200" dirty="0"/>
              <a:t>Avdelingsingeniør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FBDFA5-BA3B-4EBD-A263-6AAE49B3801B}"/>
              </a:ext>
            </a:extLst>
          </p:cNvPr>
          <p:cNvSpPr txBox="1"/>
          <p:nvPr/>
        </p:nvSpPr>
        <p:spPr>
          <a:xfrm>
            <a:off x="6514726" y="4126950"/>
            <a:ext cx="113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b="1" dirty="0"/>
              <a:t>Per Arne Aas</a:t>
            </a:r>
          </a:p>
          <a:p>
            <a:pPr algn="ctr"/>
            <a:r>
              <a:rPr lang="nb-NO" sz="1200" dirty="0"/>
              <a:t>Forsker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3AC400-E32E-4C4F-BA57-3A20EB463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53" y="4960701"/>
            <a:ext cx="1123950" cy="1428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929D6-0046-44BB-BAD4-3D93A490A96C}"/>
              </a:ext>
            </a:extLst>
          </p:cNvPr>
          <p:cNvSpPr txBox="1"/>
          <p:nvPr/>
        </p:nvSpPr>
        <p:spPr>
          <a:xfrm>
            <a:off x="867506" y="4591369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Avdeling for mikrobiologi, St Olavs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D2905-63D0-461B-9995-4C62C2226EF0}"/>
              </a:ext>
            </a:extLst>
          </p:cNvPr>
          <p:cNvSpPr txBox="1"/>
          <p:nvPr/>
        </p:nvSpPr>
        <p:spPr>
          <a:xfrm>
            <a:off x="866478" y="6415925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b="1" dirty="0"/>
              <a:t>Janne Fossum </a:t>
            </a:r>
            <a:r>
              <a:rPr lang="nb-NO" sz="1200" b="1" dirty="0" err="1"/>
              <a:t>Malmring</a:t>
            </a:r>
            <a:endParaRPr lang="nb-NO" sz="1200" b="1" dirty="0"/>
          </a:p>
          <a:p>
            <a:pPr algn="ctr"/>
            <a:r>
              <a:rPr lang="nb-NO" sz="1200" dirty="0"/>
              <a:t>Sjefsbioingeniør</a:t>
            </a:r>
          </a:p>
        </p:txBody>
      </p:sp>
    </p:spTree>
    <p:extLst>
      <p:ext uri="{BB962C8B-B14F-4D97-AF65-F5344CB8AC3E}">
        <p14:creationId xmlns:p14="http://schemas.microsoft.com/office/powerpoint/2010/main" val="127022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" id="{291AEDDE-44B1-3444-847C-C6962C4834E9}" vid="{4C8C7E22-3078-2F45-9EA6-474534AED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</Template>
  <TotalTime>0</TotalTime>
  <Words>294</Words>
  <Application>Microsoft Office PowerPoint</Application>
  <PresentationFormat>Skjermfremvisning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Wingdings</vt:lpstr>
      <vt:lpstr>Office-tema</vt:lpstr>
      <vt:lpstr>Webinar 2020-04-06 : Coronavirus diagnostikk</vt:lpstr>
      <vt:lpstr>PowerPoint-presentasjon</vt:lpstr>
      <vt:lpstr>PowerPoint-presentasjon</vt:lpstr>
      <vt:lpstr>Produksjon av magnetiske kuler for RNA ekstraksjon/isolering</vt:lpstr>
      <vt:lpstr>PowerPoint-presentasjon</vt:lpstr>
      <vt:lpstr>Institutt for kjemisk prosessteknologi, NTNU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Magnar Bjørås</dc:creator>
  <cp:lastModifiedBy>Gisle Johanson</cp:lastModifiedBy>
  <cp:revision>45</cp:revision>
  <dcterms:created xsi:type="dcterms:W3CDTF">2020-03-31T19:43:27Z</dcterms:created>
  <dcterms:modified xsi:type="dcterms:W3CDTF">2020-04-06T15:53:21Z</dcterms:modified>
</cp:coreProperties>
</file>