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562" r:id="rId2"/>
    <p:sldId id="564" r:id="rId3"/>
    <p:sldId id="565" r:id="rId4"/>
    <p:sldId id="566" r:id="rId5"/>
    <p:sldId id="336" r:id="rId6"/>
    <p:sldId id="569" r:id="rId7"/>
    <p:sldId id="570" r:id="rId8"/>
    <p:sldId id="571" r:id="rId9"/>
    <p:sldId id="527" r:id="rId10"/>
    <p:sldId id="487" r:id="rId11"/>
    <p:sldId id="559" r:id="rId12"/>
    <p:sldId id="529" r:id="rId13"/>
    <p:sldId id="537" r:id="rId14"/>
    <p:sldId id="573" r:id="rId15"/>
    <p:sldId id="572" r:id="rId16"/>
    <p:sldId id="574" r:id="rId17"/>
    <p:sldId id="575" r:id="rId18"/>
    <p:sldId id="576" r:id="rId19"/>
    <p:sldId id="577" r:id="rId20"/>
    <p:sldId id="425" r:id="rId21"/>
  </p:sldIdLst>
  <p:sldSz cx="12192000" cy="6858000"/>
  <p:notesSz cx="6791325" cy="9869488"/>
  <p:custDataLst>
    <p:tags r:id="rId24"/>
  </p:custData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13FA15F-4FAC-408D-AB15-E1B2B7D4D2F4}">
          <p14:sldIdLst>
            <p14:sldId id="562"/>
            <p14:sldId id="564"/>
            <p14:sldId id="565"/>
            <p14:sldId id="566"/>
            <p14:sldId id="336"/>
          </p14:sldIdLst>
        </p14:section>
        <p14:section name="Default Section" id="{FCD20191-78A1-45A8-A2B1-A149FE36CE4F}">
          <p14:sldIdLst>
            <p14:sldId id="569"/>
            <p14:sldId id="570"/>
            <p14:sldId id="571"/>
            <p14:sldId id="527"/>
            <p14:sldId id="487"/>
            <p14:sldId id="559"/>
            <p14:sldId id="529"/>
            <p14:sldId id="537"/>
            <p14:sldId id="573"/>
            <p14:sldId id="572"/>
            <p14:sldId id="574"/>
            <p14:sldId id="575"/>
            <p14:sldId id="576"/>
            <p14:sldId id="577"/>
            <p14:sldId id="425"/>
          </p14:sldIdLst>
        </p14:section>
        <p14:section name="Old" id="{DC776F34-59E2-4209-B2D3-0D56000F3B12}">
          <p14:sldIdLst/>
        </p14:section>
      </p14:sectionLst>
    </p:ext>
    <p:ext uri="{EFAFB233-063F-42B5-8137-9DF3F51BA10A}">
      <p15:sldGuideLst xmlns:p15="http://schemas.microsoft.com/office/powerpoint/2012/main">
        <p15:guide id="7" orient="horz" pos="3884" userDrawn="1">
          <p15:clr>
            <a:srgbClr val="A4A3A4"/>
          </p15:clr>
        </p15:guide>
        <p15:guide id="8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13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rn, Lars" initials="HL" lastIdx="1" clrIdx="0">
    <p:extLst>
      <p:ext uri="{19B8F6BF-5375-455C-9EA6-DF929625EA0E}">
        <p15:presenceInfo xmlns:p15="http://schemas.microsoft.com/office/powerpoint/2012/main" userId="S::lars.horn@skanska.no::816e8710-68a0-43f5-b849-0c23c05826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04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329F7A-8A1B-497D-BD41-5C718CB7A267}" v="126" dt="2020-02-28T12:39:32.886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 autoAdjust="0"/>
    <p:restoredTop sz="95853" autoAdjust="0"/>
  </p:normalViewPr>
  <p:slideViewPr>
    <p:cSldViewPr>
      <p:cViewPr varScale="1">
        <p:scale>
          <a:sx n="108" d="100"/>
          <a:sy n="108" d="100"/>
        </p:scale>
        <p:origin x="544" y="184"/>
      </p:cViewPr>
      <p:guideLst>
        <p:guide orient="horz" pos="38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3" d="100"/>
          <a:sy n="53" d="100"/>
        </p:scale>
        <p:origin x="-2178" y="-90"/>
      </p:cViewPr>
      <p:guideLst>
        <p:guide orient="horz" pos="3109"/>
        <p:guide pos="21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2908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6847" y="0"/>
            <a:ext cx="2942908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87FA3-159B-46C0-BBA6-ED958F8696F3}" type="datetimeFigureOut">
              <a:rPr lang="en-GB" smtClean="0"/>
              <a:t>03/03/2020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4301"/>
            <a:ext cx="2942908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6847" y="9374301"/>
            <a:ext cx="2942908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AA220F-AFF2-4A55-89F6-63FB8B270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172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2908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6847" y="0"/>
            <a:ext cx="2942908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8EFFA-EEC5-4C24-9B22-FF121A58C5AC}" type="datetimeFigureOut">
              <a:rPr lang="en-GB" smtClean="0"/>
              <a:t>03/03/2020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133" y="4688007"/>
            <a:ext cx="5433060" cy="444127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4301"/>
            <a:ext cx="2942908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6847" y="9374301"/>
            <a:ext cx="2942908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14F53-2F23-4441-9A96-FD14D0840C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378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Skanskas visjon er å bygge for et bedre samfunn. Vi ønsker å gjøre en forskjell.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− Vi vil gjøre det lettere å bo, jobbe og reise, både nå – og i fremtiden.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− Det er gjennom vår store portefølje av varierte prosjekter – gjennom våre innovative og bærekraftige løsninger – at vi bygger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et bedre samfunn.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− Hva vi gjør og hvordan vi gjør det sikrer en bærekraftig fremtid for våre ansatte, for våre kunder og for samfunnet.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− Vi bygger det samfunnet trenger. Sykehus, skoler, boliger, kontorer eller infrastruktur. Vi bygger det på en bærekraftig måte.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209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627083">
              <a:defRPr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70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627083">
              <a:defRPr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399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627083">
              <a:defRPr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132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627083">
              <a:defRPr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887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627083">
              <a:defRPr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137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627083">
              <a:defRPr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992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08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Skanskas visjon er å bygge for et bedre samfunn. Vi ønsker å gjøre en forskjell.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− Vi vil gjøre det lettere å bo, jobbe og reise, både nå – og i fremtiden.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− Det er gjennom vår store portefølje av varierte prosjekter – gjennom våre innovative og bærekraftige løsninger – at vi bygger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et bedre samfunn.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− Hva vi gjør og hvordan vi gjør det sikrer en bærekraftig fremtid for våre ansatte, for våre kunder og for samfunnet.</a:t>
            </a:r>
          </a:p>
          <a:p>
            <a:r>
              <a:rPr lang="nb-NO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− Vi bygger det samfunnet trenger. Sykehus, skoler, boliger, kontorer eller infrastruktur. Vi bygger det på en bærekraftig måte.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649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692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754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65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565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338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601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627083">
              <a:defRPr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548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200" y="2693988"/>
            <a:ext cx="10305600" cy="50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35200" y="4987925"/>
            <a:ext cx="10305600" cy="11160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Navn på foredragsholder, Tittel, forretningsenhet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Datadrevet Anleggsplass -  Skanska Norge</a:t>
            </a:r>
            <a:endParaRPr lang="nb-NO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Lars Horn - Skanska Digital</a:t>
            </a:r>
            <a:endParaRPr lang="nb-NO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2837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200" y="2420888"/>
            <a:ext cx="10305600" cy="50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35200" y="3212976"/>
            <a:ext cx="10305600" cy="11160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Navn på foredragsholder, Tittel, forretningsenhet, e-postaddresse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Datadrevet Anleggsplass -  Skanska Norge</a:t>
            </a:r>
            <a:endParaRPr lang="nb-NO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Lars Horn - Skanska Digital</a:t>
            </a:r>
            <a:endParaRPr lang="nb-NO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55639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170" y="237629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/>
              <a:t>Insert or Drag &amp; Drop your photo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Lars Horn - Skanska Digital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1317B12-44C8-4227-9EB8-973D2226E6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812420" y="117614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/>
              <a:t>Insert or Drag &amp; Drop your photo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AD2255F-36DA-4BDE-B54D-F94F14B68B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12419" y="3552739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/>
              <a:t>Insert or Drag &amp; Drop your photo</a:t>
            </a:r>
          </a:p>
        </p:txBody>
      </p:sp>
      <p:sp>
        <p:nvSpPr>
          <p:cNvPr id="12" name="Plassholder for innhold 2"/>
          <p:cNvSpPr>
            <a:spLocks noGrp="1"/>
          </p:cNvSpPr>
          <p:nvPr>
            <p:ph idx="1"/>
          </p:nvPr>
        </p:nvSpPr>
        <p:spPr>
          <a:xfrm>
            <a:off x="1432985" y="1699201"/>
            <a:ext cx="5036395" cy="44545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3" name="Date Placeholder 8"/>
          <p:cNvSpPr>
            <a:spLocks noGrp="1"/>
          </p:cNvSpPr>
          <p:nvPr>
            <p:ph type="dt" sz="half" idx="10"/>
          </p:nvPr>
        </p:nvSpPr>
        <p:spPr>
          <a:xfrm>
            <a:off x="1482675" y="6545325"/>
            <a:ext cx="4445242" cy="187200"/>
          </a:xfrm>
        </p:spPr>
        <p:txBody>
          <a:bodyPr/>
          <a:lstStyle/>
          <a:p>
            <a:r>
              <a:rPr lang="nb-NO"/>
              <a:t>Datadrevet Anleggsplass -  Skanska Norge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12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31C544-1372-4B34-8149-B6058B8CC577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2598CA-3443-4098-80E7-1F16DC9A13CC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Insert or Drag &amp; Drop Photo</a:t>
            </a:r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834640"/>
            <a:ext cx="4459766" cy="2046642"/>
          </a:xfrm>
          <a:prstGeom prst="roundRect">
            <a:avLst>
              <a:gd name="adj" fmla="val 2139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2000" b="1" spc="0" baseline="0">
                <a:solidFill>
                  <a:schemeClr val="bg1">
                    <a:lumMod val="95000"/>
                  </a:schemeClr>
                </a:solidFill>
                <a:latin typeface="Skanska Sans Pro" panose="02000503060000020004" pitchFamily="50" charset="0"/>
              </a:defRPr>
            </a:lvl1pPr>
          </a:lstStyle>
          <a:p>
            <a:r>
              <a:rPr lang="en-US" err="1"/>
              <a:t>Takk</a:t>
            </a:r>
            <a:r>
              <a:rPr lang="en-US"/>
              <a:t> for </a:t>
            </a:r>
            <a:r>
              <a:rPr lang="en-US" err="1"/>
              <a:t>oppmerksomheten</a:t>
            </a:r>
            <a:endParaRPr lang="en-ZA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907C852-B0E0-4C2E-88CE-B5436059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99699" y="3670807"/>
            <a:ext cx="3877366" cy="27590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>
                    <a:lumMod val="95000"/>
                  </a:schemeClr>
                </a:solidFill>
                <a:latin typeface="Skanska Sans Pro" panose="02000503060000020004" pitchFamily="50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/>
              <a:t>Lars Horn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ZA"/>
          </a:p>
          <a:p>
            <a:pPr lvl="0"/>
            <a:endParaRPr lang="en-ZA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907C852-B0E0-4C2E-88CE-B543605961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99698" y="3946712"/>
            <a:ext cx="3877367" cy="30255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95000"/>
                  </a:schemeClr>
                </a:solidFill>
                <a:latin typeface="Skanska Sans Pro" panose="02000503060000020004" pitchFamily="50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Lars.Horn@Skanska.no</a:t>
            </a:r>
            <a:endParaRPr lang="en-ZA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D907C852-B0E0-4C2E-88CE-B543605961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99699" y="4275922"/>
            <a:ext cx="3877366" cy="33641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>
                    <a:lumMod val="95000"/>
                  </a:schemeClr>
                </a:solidFill>
                <a:latin typeface="Skanska Sans Pro" panose="02000503060000020004" pitchFamily="50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ZA"/>
              <a:t>Skanska Digital - 2018</a:t>
            </a:r>
          </a:p>
        </p:txBody>
      </p:sp>
    </p:spTree>
    <p:extLst>
      <p:ext uri="{BB962C8B-B14F-4D97-AF65-F5344CB8AC3E}">
        <p14:creationId xmlns:p14="http://schemas.microsoft.com/office/powerpoint/2010/main" val="3516638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2984" y="1699201"/>
            <a:ext cx="9356400" cy="44545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Datadrevet Anleggsplass -  Skanska Norge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Lars Horn - Skanska Digital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47205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200" y="2693988"/>
            <a:ext cx="10305600" cy="50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35200" y="4987925"/>
            <a:ext cx="10305600" cy="1116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Navn på foredragsholder, Tittel, forretningsenhet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Datadrevet Anleggsplass -  Skanska Norge</a:t>
            </a:r>
            <a:endParaRPr lang="nb-NO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Lars Horn - Skanska Digital</a:t>
            </a:r>
            <a:endParaRPr lang="nb-NO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648000"/>
            <a:ext cx="12192000" cy="5770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64617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648000"/>
            <a:ext cx="12192000" cy="5770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35200" y="2693988"/>
            <a:ext cx="10305600" cy="504000"/>
          </a:xfrm>
        </p:spPr>
        <p:txBody>
          <a:bodyPr anchor="t"/>
          <a:lstStyle>
            <a:lvl1pPr algn="l">
              <a:defRPr sz="3200" b="0" cap="none" baseline="0"/>
            </a:lvl1pPr>
          </a:lstStyle>
          <a:p>
            <a:r>
              <a:rPr lang="nb-NO" dirty="0"/>
              <a:t>Skriv kapittelnavn her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Datadrevet Anleggsplass -  Skanska Norge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Lars Horn - Skanska Digital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81793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2985" y="1699201"/>
            <a:ext cx="4528800" cy="4454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9600" y="1699914"/>
            <a:ext cx="4528800" cy="4454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Datadrevet Anleggsplass -  Skanska Norge</a:t>
            </a:r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Lars Horn - Skanska Digital</a:t>
            </a:r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7268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krift med tekst og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432985" y="1699200"/>
            <a:ext cx="6588000" cy="44532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700000" y="651180"/>
            <a:ext cx="3492000" cy="576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700000" y="6184800"/>
            <a:ext cx="3492000" cy="234000"/>
          </a:xfrm>
        </p:spPr>
        <p:txBody>
          <a:bodyPr lIns="46800" tIns="46800" rIns="46800" bIns="46800" anchor="b" anchorCtr="0"/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Datadrevet Anleggsplass -  Skanska Norge</a:t>
            </a:r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Lars Horn - Skanska Digital</a:t>
            </a:r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35199" y="696914"/>
            <a:ext cx="6588000" cy="49244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44627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fi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Datadrevet Anleggsplass -  Skanska Norge</a:t>
            </a:r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Lars Horn - Skanska Digital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1487488" y="2002421"/>
            <a:ext cx="4503600" cy="1800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6271200" y="2002421"/>
            <a:ext cx="4503600" cy="1800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1487488" y="4149080"/>
            <a:ext cx="4503600" cy="1800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6271200" y="4149080"/>
            <a:ext cx="4503600" cy="1800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50753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Datadrevet Anleggsplass -  Skanska Norge</a:t>
            </a:r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Lars Horn - Skanska Digital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01634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Datadrevet Anleggsplass -  Skanska Norge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Lars Horn - Skanska Digital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28253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4"/>
          <p:cNvSpPr>
            <a:spLocks noChangeArrowheads="1"/>
          </p:cNvSpPr>
          <p:nvPr/>
        </p:nvSpPr>
        <p:spPr bwMode="auto">
          <a:xfrm>
            <a:off x="0" y="6419850"/>
            <a:ext cx="12192000" cy="4381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nb-NO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32984" y="696914"/>
            <a:ext cx="9356470" cy="492443"/>
          </a:xfrm>
          <a:prstGeom prst="rect">
            <a:avLst/>
          </a:prstGeom>
        </p:spPr>
        <p:txBody>
          <a:bodyPr vert="horz" lIns="46800" tIns="46800" rIns="46800" bIns="46800" rtlCol="0" anchor="t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2985" y="1699201"/>
            <a:ext cx="9343536" cy="4454525"/>
          </a:xfrm>
          <a:prstGeom prst="rect">
            <a:avLst/>
          </a:prstGeom>
        </p:spPr>
        <p:txBody>
          <a:bodyPr vert="horz" lIns="46800" tIns="46800" rIns="46800" bIns="46800" rtlCol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2675" y="6545325"/>
            <a:ext cx="4445242" cy="18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nb-NO"/>
              <a:t>Datadrevet Anleggsplass -  Skanska Norge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23992" y="6545325"/>
            <a:ext cx="5256520" cy="18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Lars Horn - Skanska Digital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6587" y="6545325"/>
            <a:ext cx="620184" cy="18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552F452E-B795-4D05-B605-588F6513802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Line 49"/>
          <p:cNvSpPr>
            <a:spLocks noChangeShapeType="1"/>
          </p:cNvSpPr>
          <p:nvPr/>
        </p:nvSpPr>
        <p:spPr bwMode="auto">
          <a:xfrm>
            <a:off x="0" y="644525"/>
            <a:ext cx="12192000" cy="0"/>
          </a:xfrm>
          <a:prstGeom prst="line">
            <a:avLst/>
          </a:prstGeom>
          <a:noFill/>
          <a:ln w="12700">
            <a:solidFill>
              <a:srgbClr val="00255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 sz="1800" dirty="0"/>
          </a:p>
        </p:txBody>
      </p:sp>
      <p:sp>
        <p:nvSpPr>
          <p:cNvPr id="13" name="Rectangle 44"/>
          <p:cNvSpPr>
            <a:spLocks noChangeArrowheads="1"/>
          </p:cNvSpPr>
          <p:nvPr/>
        </p:nvSpPr>
        <p:spPr bwMode="auto">
          <a:xfrm>
            <a:off x="0" y="0"/>
            <a:ext cx="12192000" cy="63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endParaRPr lang="nb-NO" sz="1800" dirty="0"/>
          </a:p>
        </p:txBody>
      </p:sp>
      <p:pic>
        <p:nvPicPr>
          <p:cNvPr id="10" name="Logo Ny"/>
          <p:cNvPicPr>
            <a:picLocks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55" t="30367" r="9893" b="32240"/>
          <a:stretch/>
        </p:blipFill>
        <p:spPr>
          <a:xfrm>
            <a:off x="1481724" y="319772"/>
            <a:ext cx="961200" cy="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1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2" r:id="rId5"/>
    <p:sldLayoutId id="2147483664" r:id="rId6"/>
    <p:sldLayoutId id="2147483671" r:id="rId7"/>
    <p:sldLayoutId id="2147483654" r:id="rId8"/>
    <p:sldLayoutId id="2147483655" r:id="rId9"/>
    <p:sldLayoutId id="2147483670" r:id="rId10"/>
    <p:sldLayoutId id="2147483672" r:id="rId11"/>
    <p:sldLayoutId id="2147483676" r:id="rId1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spcBef>
          <a:spcPts val="1200"/>
        </a:spcBef>
        <a:buFont typeface="Arial" panose="020B0604020202020204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spcBef>
          <a:spcPts val="6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spcBef>
          <a:spcPts val="600"/>
        </a:spcBef>
        <a:buFont typeface="Arial" panose="020B0604020202020204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00" indent="-288000" algn="l" defTabSz="914400" rtl="0" eaLnBrk="1" latinLnBrk="0" hangingPunct="1"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288000" algn="l" defTabSz="914400" rtl="0" eaLnBrk="1" latinLnBrk="0" hangingPunct="1">
        <a:spcBef>
          <a:spcPts val="6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jpeg"/><Relationship Id="rId7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1</a:t>
            </a:fld>
            <a:endParaRPr lang="nb-NO" dirty="0"/>
          </a:p>
        </p:txBody>
      </p:sp>
      <p:sp>
        <p:nvSpPr>
          <p:cNvPr id="8" name="TekstSylinder 7"/>
          <p:cNvSpPr txBox="1"/>
          <p:nvPr/>
        </p:nvSpPr>
        <p:spPr>
          <a:xfrm>
            <a:off x="1456789" y="1340768"/>
            <a:ext cx="4225901" cy="2585323"/>
          </a:xfrm>
          <a:prstGeom prst="rect">
            <a:avLst/>
          </a:prstGeom>
          <a:noFill/>
        </p:spPr>
        <p:txBody>
          <a:bodyPr wrap="none" lIns="46800" rIns="46800" rtlCol="0">
            <a:spAutoFit/>
          </a:bodyPr>
          <a:lstStyle/>
          <a:p>
            <a:r>
              <a:rPr lang="nb-NO" sz="5400" dirty="0">
                <a:solidFill>
                  <a:schemeClr val="bg1"/>
                </a:solidFill>
                <a:latin typeface="Skanska Sans Pro Black" panose="02000803060000020004" pitchFamily="50" charset="0"/>
              </a:rPr>
              <a:t>Vi bygger </a:t>
            </a:r>
            <a:br>
              <a:rPr lang="nb-NO" sz="5400" dirty="0">
                <a:solidFill>
                  <a:schemeClr val="bg1"/>
                </a:solidFill>
                <a:latin typeface="Skanska Sans Pro Black" panose="02000803060000020004" pitchFamily="50" charset="0"/>
              </a:rPr>
            </a:br>
            <a:r>
              <a:rPr lang="nb-NO" sz="5400" dirty="0">
                <a:solidFill>
                  <a:schemeClr val="bg1"/>
                </a:solidFill>
                <a:latin typeface="Skanska Sans Pro Black" panose="02000803060000020004" pitchFamily="50" charset="0"/>
              </a:rPr>
              <a:t>for et bedre </a:t>
            </a:r>
            <a:br>
              <a:rPr lang="nb-NO" sz="5400" dirty="0">
                <a:solidFill>
                  <a:schemeClr val="bg1"/>
                </a:solidFill>
                <a:latin typeface="Skanska Sans Pro Black" panose="02000803060000020004" pitchFamily="50" charset="0"/>
              </a:rPr>
            </a:br>
            <a:r>
              <a:rPr lang="nb-NO" sz="5400" dirty="0">
                <a:solidFill>
                  <a:schemeClr val="bg1"/>
                </a:solidFill>
                <a:latin typeface="Skanska Sans Pro Black" panose="02000803060000020004" pitchFamily="50" charset="0"/>
              </a:rPr>
              <a:t>samfunn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52940"/>
            <a:ext cx="12192001" cy="57960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8" y="4400312"/>
            <a:ext cx="950506" cy="324832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C7A2CB51-2F2D-454F-96A0-C18163BF38F8}"/>
              </a:ext>
            </a:extLst>
          </p:cNvPr>
          <p:cNvSpPr txBox="1">
            <a:spLocks/>
          </p:cNvSpPr>
          <p:nvPr/>
        </p:nvSpPr>
        <p:spPr>
          <a:xfrm>
            <a:off x="9886468" y="5733256"/>
            <a:ext cx="2341104" cy="604487"/>
          </a:xfrm>
          <a:prstGeom prst="rect">
            <a:avLst/>
          </a:prstGeom>
        </p:spPr>
        <p:txBody>
          <a:bodyPr vert="horz" lIns="46800" tIns="46800" rIns="46800" bIns="46800" rtlCol="0">
            <a:noAutofit/>
          </a:bodyPr>
          <a:lstStyle>
            <a:lvl1pPr marL="288000" indent="-2880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nb-NO" sz="1800" dirty="0">
                <a:solidFill>
                  <a:schemeClr val="bg1"/>
                </a:solidFill>
                <a:latin typeface="Skanska Sans Pro" panose="02000503060000020004" pitchFamily="50" charset="0"/>
              </a:rPr>
              <a:t>Lars Horn</a:t>
            </a:r>
          </a:p>
          <a:p>
            <a:pPr marL="0" indent="0">
              <a:spcBef>
                <a:spcPts val="0"/>
              </a:spcBef>
              <a:buNone/>
            </a:pPr>
            <a:r>
              <a:rPr lang="nb-NO" sz="1800" dirty="0">
                <a:solidFill>
                  <a:schemeClr val="bg1"/>
                </a:solidFill>
                <a:latin typeface="Skanska Sans Pro" panose="02000503060000020004" pitchFamily="50" charset="0"/>
              </a:rPr>
              <a:t>Skanska Digital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E6EC73-CC80-498E-9576-C651D69F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Datadrevet Anleggsplass -  Skanska Norge</a:t>
            </a:r>
            <a:endParaRPr lang="nb-NO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C165C38-574B-4D10-977A-7DBDA3F52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Lars Horn - Skanska Digital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19414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2976F8-C6DA-48C8-AA0D-4D11396022C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10</a:t>
            </a:fld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1FCA2-7666-46C3-977E-8C5D40FF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Datadrevet Anleggsplass -  Skanska Norge</a:t>
            </a:r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3A070009-0626-43D2-901A-7A24604543D1}"/>
              </a:ext>
            </a:extLst>
          </p:cNvPr>
          <p:cNvSpPr txBox="1">
            <a:spLocks/>
          </p:cNvSpPr>
          <p:nvPr/>
        </p:nvSpPr>
        <p:spPr>
          <a:xfrm>
            <a:off x="1435199" y="696913"/>
            <a:ext cx="6588000" cy="5394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>
                <a:latin typeface="Skanska Sans Pro" panose="02000503060000020004" pitchFamily="50" charset="0"/>
              </a:rPr>
              <a:t>Video: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219FCC-D704-4AE0-BE6E-6F34A76B83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3600" y="1317625"/>
            <a:ext cx="7924800" cy="475926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00D3B8-5C69-42A3-BCB8-D8E295286A2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Lars Horn - Skanska Digital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80213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2976F8-C6DA-48C8-AA0D-4D11396022C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1FCA2-7666-46C3-977E-8C5D40FF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Datadrevet Anleggsplass -  Skanska Norge</a:t>
            </a:r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3A070009-0626-43D2-901A-7A24604543D1}"/>
              </a:ext>
            </a:extLst>
          </p:cNvPr>
          <p:cNvSpPr txBox="1">
            <a:spLocks/>
          </p:cNvSpPr>
          <p:nvPr/>
        </p:nvSpPr>
        <p:spPr>
          <a:xfrm>
            <a:off x="1435198" y="696913"/>
            <a:ext cx="10431391" cy="5394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Skanska Sans Pro" panose="02000503060000020004" pitchFamily="50" charset="0"/>
              </a:rPr>
              <a:t>Kort</a:t>
            </a:r>
            <a:r>
              <a:rPr lang="en-US" dirty="0">
                <a:latin typeface="Skanska Sans Pro" panose="02000503060000020004" pitchFamily="50" charset="0"/>
              </a:rPr>
              <a:t> </a:t>
            </a:r>
            <a:r>
              <a:rPr lang="en-US" dirty="0" err="1">
                <a:latin typeface="Skanska Sans Pro" panose="02000503060000020004" pitchFamily="50" charset="0"/>
              </a:rPr>
              <a:t>oppsummert</a:t>
            </a:r>
            <a:endParaRPr lang="en-US" dirty="0">
              <a:latin typeface="Skanska Sans Pro" panose="02000503060000020004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3ECD5F-8249-4E59-A668-672852971FB1}"/>
              </a:ext>
            </a:extLst>
          </p:cNvPr>
          <p:cNvSpPr/>
          <p:nvPr/>
        </p:nvSpPr>
        <p:spPr>
          <a:xfrm>
            <a:off x="1482676" y="1633220"/>
            <a:ext cx="5045372" cy="4141938"/>
          </a:xfrm>
          <a:prstGeom prst="rect">
            <a:avLst/>
          </a:prstGeom>
        </p:spPr>
        <p:txBody>
          <a:bodyPr vert="horz" lIns="46800" tIns="46800" rIns="46800" bIns="46800" rtlCol="0">
            <a:noAutofit/>
          </a:bodyPr>
          <a:lstStyle/>
          <a:p>
            <a:pPr marL="288000" indent="-288000"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nb-NO" dirty="0">
                <a:latin typeface="Skanska Sans Pro" panose="02000503060000020004" pitchFamily="50" charset="0"/>
              </a:rPr>
              <a:t>Skanska, SINTEF, Volvo and Ditio</a:t>
            </a:r>
          </a:p>
          <a:p>
            <a:pPr marL="288000" indent="-288000"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nb-NO" dirty="0">
                <a:latin typeface="Skanska Sans Pro" panose="02000503060000020004" pitchFamily="50" charset="0"/>
              </a:rPr>
              <a:t>Skanska initiativtaker, største finansierer</a:t>
            </a:r>
          </a:p>
          <a:p>
            <a:pPr marL="288000" indent="-288000"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nb-NO" dirty="0">
                <a:latin typeface="Skanska Sans Pro" panose="02000503060000020004" pitchFamily="50" charset="0"/>
              </a:rPr>
              <a:t>Budget 18,5 MNOK, 3år</a:t>
            </a:r>
          </a:p>
          <a:p>
            <a:pPr marL="288000" indent="-288000"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nb-NO" dirty="0">
                <a:latin typeface="Skanska Sans Pro" panose="02000503060000020004" pitchFamily="50" charset="0"/>
              </a:rPr>
              <a:t>Alle løsninger vil selges via Ditio</a:t>
            </a:r>
          </a:p>
          <a:p>
            <a:pPr marL="288000" indent="-288000"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nb-NO" dirty="0">
                <a:latin typeface="Skanska Sans Pro" panose="02000503060000020004" pitchFamily="50" charset="0"/>
              </a:rPr>
              <a:t>Ledende ML and optimerings eksperter</a:t>
            </a:r>
          </a:p>
          <a:p>
            <a:pPr marL="288000" indent="-288000"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nb-NO" dirty="0">
                <a:latin typeface="Skanska Sans Pro" panose="02000503060000020004" pitchFamily="50" charset="0"/>
              </a:rPr>
              <a:t> Astrofysikere og gravemaskinførere i skjønn forening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FF5243-FA45-4CC0-9060-FAA667DEE4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080" y="2924944"/>
            <a:ext cx="6144016" cy="345638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CA7117-9C16-4492-B441-498F0B90F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Lars Horn - Skanska Digital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04811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BF29451-AE86-4F2E-BC39-9A84168FA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828" y="4251304"/>
            <a:ext cx="3730171" cy="20982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2976F8-C6DA-48C8-AA0D-4D11396022C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12</a:t>
            </a:fld>
            <a:endParaRPr lang="en-ZA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A4AF0C-15BD-499F-8B42-7DDA7BF15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2820" y="2958410"/>
            <a:ext cx="10098995" cy="2295999"/>
          </a:xfrm>
        </p:spPr>
        <p:txBody>
          <a:bodyPr/>
          <a:lstStyle/>
          <a:p>
            <a:pPr marL="0" indent="0">
              <a:buNone/>
            </a:pPr>
            <a:r>
              <a:rPr lang="nb-NO" sz="2200">
                <a:latin typeface="Skanska Sans Pro" panose="02000503060000020004" pitchFamily="50" charset="0"/>
              </a:rPr>
              <a:t>Utvikle et sanntidssystem for planlegging og koordinering på anleggsplass:</a:t>
            </a:r>
          </a:p>
          <a:p>
            <a:pPr>
              <a:buFontTx/>
              <a:buChar char="-"/>
            </a:pPr>
            <a:r>
              <a:rPr lang="nb-NO" sz="2200">
                <a:latin typeface="Skanska Sans Pro" panose="02000503060000020004" pitchFamily="50" charset="0"/>
              </a:rPr>
              <a:t>Basert på sanntidsstrømmer av data.</a:t>
            </a:r>
          </a:p>
          <a:p>
            <a:pPr>
              <a:buFontTx/>
              <a:buChar char="-"/>
            </a:pPr>
            <a:r>
              <a:rPr lang="nb-NO" sz="2200">
                <a:latin typeface="Skanska Sans Pro" panose="02000503060000020004" pitchFamily="50" charset="0"/>
              </a:rPr>
              <a:t>Planlegger med reell </a:t>
            </a:r>
            <a:r>
              <a:rPr lang="nb-NO" sz="2200" err="1">
                <a:latin typeface="Skanska Sans Pro" panose="02000503060000020004" pitchFamily="50" charset="0"/>
              </a:rPr>
              <a:t>nåtilstand</a:t>
            </a:r>
            <a:r>
              <a:rPr lang="nb-NO" sz="2200">
                <a:latin typeface="Skanska Sans Pro" panose="02000503060000020004" pitchFamily="50" charset="0"/>
              </a:rPr>
              <a:t>.</a:t>
            </a:r>
          </a:p>
          <a:p>
            <a:pPr>
              <a:buFontTx/>
              <a:buChar char="-"/>
            </a:pPr>
            <a:r>
              <a:rPr lang="nb-NO" sz="2200">
                <a:latin typeface="Skanska Sans Pro" panose="02000503060000020004" pitchFamily="50" charset="0"/>
              </a:rPr>
              <a:t>Kombinerer maskinlæring, optimering og domenekunnskap.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3A070009-0626-43D2-901A-7A24604543D1}"/>
              </a:ext>
            </a:extLst>
          </p:cNvPr>
          <p:cNvSpPr txBox="1">
            <a:spLocks/>
          </p:cNvSpPr>
          <p:nvPr/>
        </p:nvSpPr>
        <p:spPr>
          <a:xfrm>
            <a:off x="1412820" y="688771"/>
            <a:ext cx="6590214" cy="5394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>
                <a:latin typeface="Skanska Sans Pro" panose="02000503060000020004" pitchFamily="50" charset="0"/>
                <a:ea typeface="+mn-ea"/>
                <a:cs typeface="+mn-cs"/>
              </a:rPr>
              <a:t>Hva?</a:t>
            </a:r>
            <a:endParaRPr lang="nb-NO" dirty="0">
              <a:latin typeface="Skanska Sans Pro" panose="02000503060000020004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D9184B-B2E4-41A0-93F6-0B6D7545FCDA}"/>
              </a:ext>
            </a:extLst>
          </p:cNvPr>
          <p:cNvSpPr txBox="1"/>
          <p:nvPr/>
        </p:nvSpPr>
        <p:spPr>
          <a:xfrm>
            <a:off x="1412820" y="1643595"/>
            <a:ext cx="7607809" cy="1107996"/>
          </a:xfrm>
          <a:prstGeom prst="rect">
            <a:avLst/>
          </a:prstGeom>
          <a:noFill/>
        </p:spPr>
        <p:txBody>
          <a:bodyPr wrap="square" lIns="46800" rIns="46800" rtlCol="0">
            <a:spAutoFit/>
          </a:bodyPr>
          <a:lstStyle/>
          <a:p>
            <a:r>
              <a:rPr lang="nb-NO" sz="2200" i="1">
                <a:latin typeface="Skanska Sans Pro" panose="02000503060000020004" pitchFamily="50" charset="0"/>
              </a:rPr>
              <a:t>Prosjektets hovedmål er å slutte sirkelen fra datainnhenting </a:t>
            </a:r>
          </a:p>
          <a:p>
            <a:r>
              <a:rPr lang="nb-NO" sz="2200" i="1">
                <a:latin typeface="Skanska Sans Pro" panose="02000503060000020004" pitchFamily="50" charset="0"/>
              </a:rPr>
              <a:t>til datautnytting og utvikle en løsning for automatisk </a:t>
            </a:r>
          </a:p>
          <a:p>
            <a:r>
              <a:rPr lang="nb-NO" sz="2200" i="1">
                <a:latin typeface="Skanska Sans Pro" panose="02000503060000020004" pitchFamily="50" charset="0"/>
              </a:rPr>
              <a:t>sanntidsstyring av maskinparken på anleggsplasser. 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EBEA77-CF38-42F6-9619-AF036C90A263}"/>
              </a:ext>
            </a:extLst>
          </p:cNvPr>
          <p:cNvGrpSpPr/>
          <p:nvPr/>
        </p:nvGrpSpPr>
        <p:grpSpPr>
          <a:xfrm>
            <a:off x="9696400" y="1091826"/>
            <a:ext cx="2578831" cy="2037379"/>
            <a:chOff x="9573350" y="1607645"/>
            <a:chExt cx="2578831" cy="2037379"/>
          </a:xfrm>
        </p:grpSpPr>
        <p:pic>
          <p:nvPicPr>
            <p:cNvPr id="12" name="Graphic 11" descr="Refresh RTL">
              <a:extLst>
                <a:ext uri="{FF2B5EF4-FFF2-40B4-BE49-F238E27FC236}">
                  <a16:creationId xmlns:a16="http://schemas.microsoft.com/office/drawing/2014/main" id="{48E2F8B1-AAB7-4936-B8E6-A7A51DD72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9886479" y="1844824"/>
              <a:ext cx="1800200" cy="1800200"/>
            </a:xfrm>
            <a:prstGeom prst="rect">
              <a:avLst/>
            </a:prstGeom>
          </p:spPr>
        </p:pic>
        <p:pic>
          <p:nvPicPr>
            <p:cNvPr id="13" name="Graphic 12" descr="Refresh RTL">
              <a:extLst>
                <a:ext uri="{FF2B5EF4-FFF2-40B4-BE49-F238E27FC236}">
                  <a16:creationId xmlns:a16="http://schemas.microsoft.com/office/drawing/2014/main" id="{8EEE73EE-056B-495A-8F3C-858E2ECE1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9894294" y="1607645"/>
              <a:ext cx="1800200" cy="18002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D045686-0C6B-4BE9-BC77-7E69BE1A0125}"/>
                </a:ext>
              </a:extLst>
            </p:cNvPr>
            <p:cNvSpPr txBox="1"/>
            <p:nvPr/>
          </p:nvSpPr>
          <p:spPr>
            <a:xfrm>
              <a:off x="10749481" y="1736488"/>
              <a:ext cx="1008112" cy="307777"/>
            </a:xfrm>
            <a:prstGeom prst="rect">
              <a:avLst/>
            </a:prstGeom>
            <a:noFill/>
          </p:spPr>
          <p:txBody>
            <a:bodyPr wrap="square" lIns="46800" rIns="46800" rtlCol="0">
              <a:spAutoFit/>
            </a:bodyPr>
            <a:lstStyle/>
            <a:p>
              <a:r>
                <a:rPr lang="en-US" sz="1400" b="1" dirty="0" err="1">
                  <a:latin typeface="Skanska Sans Pro" panose="02000503060000020004" pitchFamily="50" charset="0"/>
                </a:rPr>
                <a:t>Fangst</a:t>
              </a:r>
              <a:endParaRPr lang="en-US" sz="1400" b="1" dirty="0">
                <a:latin typeface="Skanska Sans Pro" panose="02000503060000020004" pitchFamily="50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26EA57-2B83-4E6A-9B86-45224F6FAB86}"/>
                </a:ext>
              </a:extLst>
            </p:cNvPr>
            <p:cNvSpPr txBox="1"/>
            <p:nvPr/>
          </p:nvSpPr>
          <p:spPr>
            <a:xfrm>
              <a:off x="9573350" y="2452807"/>
              <a:ext cx="1008112" cy="307777"/>
            </a:xfrm>
            <a:prstGeom prst="rect">
              <a:avLst/>
            </a:prstGeom>
            <a:noFill/>
          </p:spPr>
          <p:txBody>
            <a:bodyPr wrap="square" lIns="46800" rIns="46800" rtlCol="0">
              <a:spAutoFit/>
            </a:bodyPr>
            <a:lstStyle/>
            <a:p>
              <a:r>
                <a:rPr lang="en-US" sz="1400" b="1" dirty="0" err="1">
                  <a:latin typeface="Skanska Sans Pro" panose="02000503060000020004" pitchFamily="50" charset="0"/>
                </a:rPr>
                <a:t>Læring</a:t>
              </a:r>
              <a:endParaRPr lang="en-US" sz="1400" b="1" dirty="0">
                <a:latin typeface="Skanska Sans Pro" panose="02000503060000020004" pitchFamily="50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597FA6-3960-4788-A19B-01580F25EEE1}"/>
                </a:ext>
              </a:extLst>
            </p:cNvPr>
            <p:cNvSpPr txBox="1"/>
            <p:nvPr/>
          </p:nvSpPr>
          <p:spPr>
            <a:xfrm>
              <a:off x="10616134" y="2604021"/>
              <a:ext cx="1536047" cy="307777"/>
            </a:xfrm>
            <a:prstGeom prst="rect">
              <a:avLst/>
            </a:prstGeom>
            <a:noFill/>
          </p:spPr>
          <p:txBody>
            <a:bodyPr wrap="square" lIns="46800" rIns="46800" rtlCol="0">
              <a:spAutoFit/>
            </a:bodyPr>
            <a:lstStyle/>
            <a:p>
              <a:r>
                <a:rPr lang="en-US" sz="1400" b="1" dirty="0" err="1">
                  <a:latin typeface="Skanska Sans Pro" panose="02000503060000020004" pitchFamily="50" charset="0"/>
                </a:rPr>
                <a:t>Besluttningstøtte</a:t>
              </a:r>
              <a:endParaRPr lang="en-US" sz="1400" b="1" dirty="0">
                <a:latin typeface="Skanska Sans Pro" panose="02000503060000020004" pitchFamily="50" charset="0"/>
              </a:endParaRPr>
            </a:p>
          </p:txBody>
        </p:sp>
      </p:grpSp>
      <p:sp>
        <p:nvSpPr>
          <p:cNvPr id="17" name="Date Placeholder 6">
            <a:extLst>
              <a:ext uri="{FF2B5EF4-FFF2-40B4-BE49-F238E27FC236}">
                <a16:creationId xmlns:a16="http://schemas.microsoft.com/office/drawing/2014/main" id="{7E09B171-12F5-4794-9E87-296E68FF56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2675" y="6545325"/>
            <a:ext cx="4445242" cy="187200"/>
          </a:xfrm>
        </p:spPr>
        <p:txBody>
          <a:bodyPr/>
          <a:lstStyle/>
          <a:p>
            <a:r>
              <a:rPr lang="nb-NO"/>
              <a:t>Datadrevet Anleggsplass -  Skanska Norge</a:t>
            </a:r>
            <a:endParaRPr lang="en-US"/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790B4AF2-D408-4031-9305-3D021D6E37F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23992" y="6545325"/>
            <a:ext cx="5256520" cy="187200"/>
          </a:xfrm>
        </p:spPr>
        <p:txBody>
          <a:bodyPr/>
          <a:lstStyle/>
          <a:p>
            <a:r>
              <a:rPr lang="en-US"/>
              <a:t>Lars Horn - Skanska Digital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56180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73FB3F-1B26-4015-97D8-00180DAA5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951" y="4564743"/>
            <a:ext cx="4609050" cy="185057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2976F8-C6DA-48C8-AA0D-4D11396022C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13</a:t>
            </a:fld>
            <a:endParaRPr lang="en-ZA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3A070009-0626-43D2-901A-7A24604543D1}"/>
              </a:ext>
            </a:extLst>
          </p:cNvPr>
          <p:cNvSpPr txBox="1">
            <a:spLocks/>
          </p:cNvSpPr>
          <p:nvPr/>
        </p:nvSpPr>
        <p:spPr>
          <a:xfrm>
            <a:off x="1412820" y="688771"/>
            <a:ext cx="6590214" cy="5394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>
                <a:latin typeface="Skanska Sans Pro" panose="02000503060000020004" pitchFamily="50" charset="0"/>
                <a:ea typeface="+mn-ea"/>
                <a:cs typeface="+mn-cs"/>
              </a:rPr>
              <a:t>Innovative forskningselementer</a:t>
            </a:r>
            <a:endParaRPr lang="nb-NO">
              <a:latin typeface="Skanska Sans Pro" panose="02000503060000020004" pitchFamily="50" charset="0"/>
            </a:endParaRP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410AA86A-EF90-4098-BC65-7EF3A4CBD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984" y="1699201"/>
            <a:ext cx="9354312" cy="4454525"/>
          </a:xfrm>
        </p:spPr>
        <p:txBody>
          <a:bodyPr/>
          <a:lstStyle/>
          <a:p>
            <a:r>
              <a:rPr lang="nb-NO" sz="2200">
                <a:latin typeface="Skanska Sans Pro" panose="02000503060000020004" pitchFamily="50" charset="0"/>
              </a:rPr>
              <a:t>Automatisk deteksjon av anleggsveier</a:t>
            </a:r>
          </a:p>
          <a:p>
            <a:r>
              <a:rPr lang="nb-NO" sz="2200">
                <a:latin typeface="Skanska Sans Pro" panose="02000503060000020004" pitchFamily="50" charset="0"/>
              </a:rPr>
              <a:t>Kobling av kjøremønstre med CO2-utslipp</a:t>
            </a:r>
          </a:p>
          <a:p>
            <a:r>
              <a:rPr lang="nb-NO" sz="2200">
                <a:latin typeface="Skanska Sans Pro" panose="02000503060000020004" pitchFamily="50" charset="0"/>
              </a:rPr>
              <a:t>Identifikasjon av flaskehalser/irregulariteter</a:t>
            </a:r>
          </a:p>
          <a:p>
            <a:r>
              <a:rPr lang="nb-NO" sz="2200">
                <a:latin typeface="Skanska Sans Pro" panose="02000503060000020004" pitchFamily="50" charset="0"/>
              </a:rPr>
              <a:t>Dynamisk planlegging på anleggsplassen</a:t>
            </a:r>
          </a:p>
          <a:p>
            <a:pPr marL="0" indent="0">
              <a:buNone/>
            </a:pPr>
            <a:endParaRPr lang="nb-NO" sz="2200">
              <a:latin typeface="Skanska Sans Pro" panose="02000503060000020004"/>
            </a:endParaRPr>
          </a:p>
          <a:p>
            <a:pPr marL="0" indent="0">
              <a:buNone/>
            </a:pPr>
            <a:r>
              <a:rPr lang="nb-NO" sz="2200">
                <a:latin typeface="Skanska Sans Pro" panose="02000503060000020004"/>
              </a:rPr>
              <a:t>Totalt: Kunstig intelligens for drift av anleggsplass</a:t>
            </a: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08183EF8-B3ED-41C4-9751-6432C2F6EE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2675" y="6545325"/>
            <a:ext cx="4445242" cy="187200"/>
          </a:xfrm>
        </p:spPr>
        <p:txBody>
          <a:bodyPr/>
          <a:lstStyle/>
          <a:p>
            <a:r>
              <a:rPr lang="nb-NO"/>
              <a:t>Datadrevet Anleggsplass -  Skanska Norge</a:t>
            </a:r>
            <a:endParaRPr lang="en-US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CDD0AACF-45EC-4BB4-A3B7-9F35AB6EE13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23992" y="6545325"/>
            <a:ext cx="5256520" cy="187200"/>
          </a:xfrm>
        </p:spPr>
        <p:txBody>
          <a:bodyPr/>
          <a:lstStyle/>
          <a:p>
            <a:r>
              <a:rPr lang="en-US"/>
              <a:t>Lars Horn - Skanska Digital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37139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73FB3F-1B26-4015-97D8-00180DAA5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019" y="1484784"/>
            <a:ext cx="12280020" cy="493053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2976F8-C6DA-48C8-AA0D-4D11396022C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14</a:t>
            </a:fld>
            <a:endParaRPr lang="en-ZA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AC9783E9-A260-4B3B-AB36-C86B38AEB68F}"/>
              </a:ext>
            </a:extLst>
          </p:cNvPr>
          <p:cNvSpPr txBox="1">
            <a:spLocks/>
          </p:cNvSpPr>
          <p:nvPr/>
        </p:nvSpPr>
        <p:spPr>
          <a:xfrm>
            <a:off x="1412820" y="688771"/>
            <a:ext cx="6590214" cy="5394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>
                <a:latin typeface="Skanska Sans Pro" panose="02000503060000020004" pitchFamily="50" charset="0"/>
                <a:ea typeface="+mn-ea"/>
                <a:cs typeface="+mn-cs"/>
              </a:rPr>
              <a:t>Hvorfor?</a:t>
            </a:r>
            <a:endParaRPr lang="nb-NO" dirty="0">
              <a:latin typeface="Skanska Sans Pro" panose="02000503060000020004" pitchFamily="50" charset="0"/>
            </a:endParaRPr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EE705322-89C5-4840-941A-E2626862D4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2675" y="6545325"/>
            <a:ext cx="4445242" cy="187200"/>
          </a:xfrm>
        </p:spPr>
        <p:txBody>
          <a:bodyPr/>
          <a:lstStyle/>
          <a:p>
            <a:r>
              <a:rPr lang="nb-NO"/>
              <a:t>Datadrevet Anleggsplass -  Skanska Norge</a:t>
            </a:r>
            <a:endParaRPr lang="en-US"/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B2ABA8E0-3712-478D-95EE-1D42ACB46CC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23992" y="6545325"/>
            <a:ext cx="5256520" cy="187200"/>
          </a:xfrm>
        </p:spPr>
        <p:txBody>
          <a:bodyPr/>
          <a:lstStyle/>
          <a:p>
            <a:r>
              <a:rPr lang="en-US"/>
              <a:t>Lars Horn - Skanska Digital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98244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2976F8-C6DA-48C8-AA0D-4D11396022C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15</a:t>
            </a:fld>
            <a:endParaRPr lang="en-ZA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3A070009-0626-43D2-901A-7A24604543D1}"/>
              </a:ext>
            </a:extLst>
          </p:cNvPr>
          <p:cNvSpPr txBox="1">
            <a:spLocks/>
          </p:cNvSpPr>
          <p:nvPr/>
        </p:nvSpPr>
        <p:spPr>
          <a:xfrm>
            <a:off x="1412820" y="688771"/>
            <a:ext cx="6590214" cy="5394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>
                <a:latin typeface="Skanska Sans Pro" panose="02000503060000020004" pitchFamily="50" charset="0"/>
                <a:ea typeface="+mn-ea"/>
                <a:cs typeface="+mn-cs"/>
              </a:rPr>
              <a:t>Hvordan?</a:t>
            </a:r>
            <a:endParaRPr lang="nb-NO" dirty="0">
              <a:latin typeface="Skanska Sans Pro" panose="02000503060000020004" pitchFamily="50" charset="0"/>
            </a:endParaRP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410AA86A-EF90-4098-BC65-7EF3A4CBD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983" y="1699201"/>
            <a:ext cx="10563787" cy="4454525"/>
          </a:xfrm>
        </p:spPr>
        <p:txBody>
          <a:bodyPr/>
          <a:lstStyle/>
          <a:p>
            <a:r>
              <a:rPr lang="nb-NO" sz="2200" dirty="0">
                <a:latin typeface="Skanska Sans Pro" panose="02000503060000020004"/>
              </a:rPr>
              <a:t>Vi skal lære maskinlæringsalgoritmene hvordan en utfører et prosjekt optimalt</a:t>
            </a:r>
          </a:p>
          <a:p>
            <a:pPr lvl="1"/>
            <a:r>
              <a:rPr lang="nb-NO" sz="1800" dirty="0">
                <a:latin typeface="Skanska Sans Pro" panose="02000503060000020004"/>
              </a:rPr>
              <a:t>Lavest mulig utslipp</a:t>
            </a:r>
          </a:p>
          <a:p>
            <a:pPr lvl="1"/>
            <a:r>
              <a:rPr lang="nb-NO" sz="1800" dirty="0">
                <a:latin typeface="Skanska Sans Pro" panose="02000503060000020004"/>
              </a:rPr>
              <a:t>Raskes tid</a:t>
            </a:r>
          </a:p>
          <a:p>
            <a:pPr lvl="1"/>
            <a:r>
              <a:rPr lang="nb-NO" sz="1800" dirty="0">
                <a:latin typeface="Skanska Sans Pro" panose="02000503060000020004"/>
              </a:rPr>
              <a:t>Mest lønnsomt</a:t>
            </a:r>
          </a:p>
          <a:p>
            <a:pPr lvl="1"/>
            <a:r>
              <a:rPr lang="nb-NO" sz="1800" dirty="0">
                <a:latin typeface="Skanska Sans Pro" panose="02000503060000020004"/>
              </a:rPr>
              <a:t>+++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823E02-43B3-4DC5-80A2-51863F6E489B}"/>
              </a:ext>
            </a:extLst>
          </p:cNvPr>
          <p:cNvGrpSpPr/>
          <p:nvPr/>
        </p:nvGrpSpPr>
        <p:grpSpPr>
          <a:xfrm>
            <a:off x="1482675" y="3764522"/>
            <a:ext cx="2520000" cy="2520000"/>
            <a:chOff x="1482675" y="3764522"/>
            <a:chExt cx="2520000" cy="252000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86DF7AE-4626-40DB-8CC4-DCB21309C285}"/>
                </a:ext>
              </a:extLst>
            </p:cNvPr>
            <p:cNvSpPr/>
            <p:nvPr/>
          </p:nvSpPr>
          <p:spPr>
            <a:xfrm>
              <a:off x="1482675" y="3764522"/>
              <a:ext cx="2520000" cy="2520000"/>
            </a:xfrm>
            <a:custGeom>
              <a:avLst/>
              <a:gdLst>
                <a:gd name="connsiteX0" fmla="*/ 0 w 1230611"/>
                <a:gd name="connsiteY0" fmla="*/ 615306 h 1230611"/>
                <a:gd name="connsiteX1" fmla="*/ 615306 w 1230611"/>
                <a:gd name="connsiteY1" fmla="*/ 0 h 1230611"/>
                <a:gd name="connsiteX2" fmla="*/ 1230612 w 1230611"/>
                <a:gd name="connsiteY2" fmla="*/ 615306 h 1230611"/>
                <a:gd name="connsiteX3" fmla="*/ 615306 w 1230611"/>
                <a:gd name="connsiteY3" fmla="*/ 1230612 h 1230611"/>
                <a:gd name="connsiteX4" fmla="*/ 0 w 1230611"/>
                <a:gd name="connsiteY4" fmla="*/ 615306 h 1230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0611" h="1230611">
                  <a:moveTo>
                    <a:pt x="0" y="615306"/>
                  </a:moveTo>
                  <a:cubicBezTo>
                    <a:pt x="0" y="275482"/>
                    <a:pt x="275482" y="0"/>
                    <a:pt x="615306" y="0"/>
                  </a:cubicBezTo>
                  <a:cubicBezTo>
                    <a:pt x="955130" y="0"/>
                    <a:pt x="1230612" y="275482"/>
                    <a:pt x="1230612" y="615306"/>
                  </a:cubicBezTo>
                  <a:cubicBezTo>
                    <a:pt x="1230612" y="955130"/>
                    <a:pt x="955130" y="1230612"/>
                    <a:pt x="615306" y="1230612"/>
                  </a:cubicBezTo>
                  <a:cubicBezTo>
                    <a:pt x="275482" y="1230612"/>
                    <a:pt x="0" y="955130"/>
                    <a:pt x="0" y="615306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71842" tIns="145115" rIns="349228" bIns="145116" numCol="1" spcCol="1270" anchor="ctr" anchorCtr="0">
              <a:no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b-NO" sz="2300" kern="1200"/>
            </a:p>
          </p:txBody>
        </p:sp>
        <p:sp>
          <p:nvSpPr>
            <p:cNvPr id="10" name="TextBox 35">
              <a:extLst>
                <a:ext uri="{FF2B5EF4-FFF2-40B4-BE49-F238E27FC236}">
                  <a16:creationId xmlns:a16="http://schemas.microsoft.com/office/drawing/2014/main" id="{424FF380-10C0-455F-8A44-6559E0DEAC80}"/>
                </a:ext>
              </a:extLst>
            </p:cNvPr>
            <p:cNvSpPr txBox="1"/>
            <p:nvPr/>
          </p:nvSpPr>
          <p:spPr>
            <a:xfrm>
              <a:off x="1887924" y="4824467"/>
              <a:ext cx="1709502" cy="400110"/>
            </a:xfrm>
            <a:prstGeom prst="rect">
              <a:avLst/>
            </a:prstGeom>
            <a:noFill/>
          </p:spPr>
          <p:txBody>
            <a:bodyPr wrap="square" lIns="46800" rIns="46800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2000" dirty="0">
                  <a:latin typeface="Skanska Sans Pro" panose="02000503060000020004" pitchFamily="50" charset="0"/>
                </a:rPr>
                <a:t>Maskinlæring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77670B8-0225-436F-93EA-9501AE183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247" y="4863987"/>
            <a:ext cx="3863753" cy="1551330"/>
          </a:xfrm>
          <a:prstGeom prst="rect">
            <a:avLst/>
          </a:prstGeom>
        </p:spPr>
      </p:pic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72721DA4-0C58-43EF-B4BD-4BB1AFA9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2675" y="6545325"/>
            <a:ext cx="4445242" cy="187200"/>
          </a:xfrm>
        </p:spPr>
        <p:txBody>
          <a:bodyPr/>
          <a:lstStyle/>
          <a:p>
            <a:r>
              <a:rPr lang="nb-NO"/>
              <a:t>Datadrevet Anleggsplass -  Skanska Norge</a:t>
            </a:r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84A0D9FE-1FE5-45C2-9C79-FBCCFD8B3B4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23992" y="6545325"/>
            <a:ext cx="5256520" cy="187200"/>
          </a:xfrm>
        </p:spPr>
        <p:txBody>
          <a:bodyPr/>
          <a:lstStyle/>
          <a:p>
            <a:r>
              <a:rPr lang="en-US"/>
              <a:t>Lars Horn - Skanska Digital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85599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2976F8-C6DA-48C8-AA0D-4D11396022C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16</a:t>
            </a:fld>
            <a:endParaRPr lang="en-ZA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3A070009-0626-43D2-901A-7A24604543D1}"/>
              </a:ext>
            </a:extLst>
          </p:cNvPr>
          <p:cNvSpPr txBox="1">
            <a:spLocks/>
          </p:cNvSpPr>
          <p:nvPr/>
        </p:nvSpPr>
        <p:spPr>
          <a:xfrm>
            <a:off x="1412820" y="688771"/>
            <a:ext cx="6590214" cy="5394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>
                <a:latin typeface="Skanska Sans Pro" panose="02000503060000020004" pitchFamily="50" charset="0"/>
                <a:ea typeface="+mn-ea"/>
                <a:cs typeface="+mn-cs"/>
              </a:rPr>
              <a:t>Hvordan?</a:t>
            </a:r>
            <a:endParaRPr lang="nb-NO" dirty="0">
              <a:latin typeface="Skanska Sans Pro" panose="02000503060000020004" pitchFamily="50" charset="0"/>
            </a:endParaRP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410AA86A-EF90-4098-BC65-7EF3A4CBD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983" y="1699201"/>
            <a:ext cx="10563787" cy="4454525"/>
          </a:xfrm>
        </p:spPr>
        <p:txBody>
          <a:bodyPr/>
          <a:lstStyle/>
          <a:p>
            <a:r>
              <a:rPr lang="nb-NO" sz="2200" dirty="0">
                <a:latin typeface="Skanska Sans Pro" panose="02000503060000020004"/>
              </a:rPr>
              <a:t>Så skal vi skru på eksisterende rute-optimalisering-algoritmer</a:t>
            </a:r>
            <a:r>
              <a:rPr lang="nb-NO" sz="1800" dirty="0">
                <a:latin typeface="Skanska Sans Pro" panose="02000503060000020004"/>
              </a:rPr>
              <a:t> </a:t>
            </a:r>
          </a:p>
          <a:p>
            <a:r>
              <a:rPr lang="nb-NO" sz="2200" dirty="0">
                <a:latin typeface="Skanska Sans Pro" panose="02000503060000020004"/>
              </a:rPr>
              <a:t>Type; Flytrafikk, Google </a:t>
            </a:r>
            <a:r>
              <a:rPr lang="nb-NO" sz="2200" dirty="0" err="1">
                <a:latin typeface="Skanska Sans Pro" panose="02000503060000020004"/>
              </a:rPr>
              <a:t>maps</a:t>
            </a:r>
            <a:r>
              <a:rPr lang="nb-NO" sz="2200" dirty="0">
                <a:latin typeface="Skanska Sans Pro" panose="02000503060000020004"/>
              </a:rPr>
              <a:t>, Morgenlevering</a:t>
            </a:r>
          </a:p>
          <a:p>
            <a:r>
              <a:rPr lang="nb-NO" sz="2200" dirty="0">
                <a:latin typeface="Skanska Sans Pro" panose="02000503060000020004"/>
              </a:rPr>
              <a:t>Og få disse til å optimere flåtestyringen, i nær sanntid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86DF7AE-4626-40DB-8CC4-DCB21309C285}"/>
              </a:ext>
            </a:extLst>
          </p:cNvPr>
          <p:cNvSpPr/>
          <p:nvPr/>
        </p:nvSpPr>
        <p:spPr>
          <a:xfrm>
            <a:off x="1482675" y="3764522"/>
            <a:ext cx="2520000" cy="2520000"/>
          </a:xfrm>
          <a:custGeom>
            <a:avLst/>
            <a:gdLst>
              <a:gd name="connsiteX0" fmla="*/ 0 w 1230611"/>
              <a:gd name="connsiteY0" fmla="*/ 615306 h 1230611"/>
              <a:gd name="connsiteX1" fmla="*/ 615306 w 1230611"/>
              <a:gd name="connsiteY1" fmla="*/ 0 h 1230611"/>
              <a:gd name="connsiteX2" fmla="*/ 1230612 w 1230611"/>
              <a:gd name="connsiteY2" fmla="*/ 615306 h 1230611"/>
              <a:gd name="connsiteX3" fmla="*/ 615306 w 1230611"/>
              <a:gd name="connsiteY3" fmla="*/ 1230612 h 1230611"/>
              <a:gd name="connsiteX4" fmla="*/ 0 w 1230611"/>
              <a:gd name="connsiteY4" fmla="*/ 615306 h 123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0611" h="1230611">
                <a:moveTo>
                  <a:pt x="0" y="615306"/>
                </a:moveTo>
                <a:cubicBezTo>
                  <a:pt x="0" y="275482"/>
                  <a:pt x="275482" y="0"/>
                  <a:pt x="615306" y="0"/>
                </a:cubicBezTo>
                <a:cubicBezTo>
                  <a:pt x="955130" y="0"/>
                  <a:pt x="1230612" y="275482"/>
                  <a:pt x="1230612" y="615306"/>
                </a:cubicBezTo>
                <a:cubicBezTo>
                  <a:pt x="1230612" y="955130"/>
                  <a:pt x="955130" y="1230612"/>
                  <a:pt x="615306" y="1230612"/>
                </a:cubicBezTo>
                <a:cubicBezTo>
                  <a:pt x="275482" y="1230612"/>
                  <a:pt x="0" y="955130"/>
                  <a:pt x="0" y="61530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71842" tIns="145115" rIns="349228" bIns="145116" numCol="1" spcCol="1270" anchor="ctr" anchorCtr="0">
            <a:no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nb-NO" sz="2300" kern="1200"/>
          </a:p>
        </p:txBody>
      </p:sp>
      <p:sp>
        <p:nvSpPr>
          <p:cNvPr id="10" name="TextBox 35">
            <a:extLst>
              <a:ext uri="{FF2B5EF4-FFF2-40B4-BE49-F238E27FC236}">
                <a16:creationId xmlns:a16="http://schemas.microsoft.com/office/drawing/2014/main" id="{424FF380-10C0-455F-8A44-6559E0DEAC80}"/>
              </a:ext>
            </a:extLst>
          </p:cNvPr>
          <p:cNvSpPr txBox="1"/>
          <p:nvPr/>
        </p:nvSpPr>
        <p:spPr>
          <a:xfrm>
            <a:off x="1887924" y="4824467"/>
            <a:ext cx="1709502" cy="400110"/>
          </a:xfrm>
          <a:prstGeom prst="rect">
            <a:avLst/>
          </a:prstGeom>
          <a:noFill/>
        </p:spPr>
        <p:txBody>
          <a:bodyPr wrap="square" lIns="46800" rIns="46800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2000" dirty="0">
                <a:latin typeface="Skanska Sans Pro" panose="02000503060000020004" pitchFamily="50" charset="0"/>
              </a:rPr>
              <a:t>Optimering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7670B8-0225-436F-93EA-9501AE183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247" y="4863987"/>
            <a:ext cx="3863753" cy="1551330"/>
          </a:xfrm>
          <a:prstGeom prst="rect">
            <a:avLst/>
          </a:prstGeom>
        </p:spPr>
      </p:pic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78D92790-1D10-4D39-843B-536D9321B1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2675" y="6545325"/>
            <a:ext cx="4445242" cy="187200"/>
          </a:xfrm>
        </p:spPr>
        <p:txBody>
          <a:bodyPr/>
          <a:lstStyle/>
          <a:p>
            <a:r>
              <a:rPr lang="nb-NO"/>
              <a:t>Datadrevet Anleggsplass -  Skanska Norge</a:t>
            </a:r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043D1A52-54DB-455A-87D4-1135887265A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23992" y="6545325"/>
            <a:ext cx="5256520" cy="187200"/>
          </a:xfrm>
        </p:spPr>
        <p:txBody>
          <a:bodyPr/>
          <a:lstStyle/>
          <a:p>
            <a:r>
              <a:rPr lang="en-US"/>
              <a:t>Lars Horn - Skanska Digital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28486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2976F8-C6DA-48C8-AA0D-4D11396022C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17</a:t>
            </a:fld>
            <a:endParaRPr lang="en-ZA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3A070009-0626-43D2-901A-7A24604543D1}"/>
              </a:ext>
            </a:extLst>
          </p:cNvPr>
          <p:cNvSpPr txBox="1">
            <a:spLocks/>
          </p:cNvSpPr>
          <p:nvPr/>
        </p:nvSpPr>
        <p:spPr>
          <a:xfrm>
            <a:off x="1412820" y="688771"/>
            <a:ext cx="6590214" cy="5394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>
                <a:latin typeface="Skanska Sans Pro" panose="02000503060000020004" pitchFamily="50" charset="0"/>
                <a:ea typeface="+mn-ea"/>
                <a:cs typeface="+mn-cs"/>
              </a:rPr>
              <a:t>Hvordan?</a:t>
            </a:r>
            <a:endParaRPr lang="nb-NO" dirty="0">
              <a:latin typeface="Skanska Sans Pro" panose="02000503060000020004" pitchFamily="50" charset="0"/>
            </a:endParaRP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410AA86A-EF90-4098-BC65-7EF3A4CBD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983" y="1699201"/>
            <a:ext cx="10563787" cy="4454525"/>
          </a:xfrm>
        </p:spPr>
        <p:txBody>
          <a:bodyPr/>
          <a:lstStyle/>
          <a:p>
            <a:r>
              <a:rPr lang="nb-NO" sz="2200" dirty="0">
                <a:latin typeface="Skanska Sans Pro" panose="02000503060000020004"/>
              </a:rPr>
              <a:t>Det er i denne kombinasjonen vi virkelig tror vi kan finne gull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710AF6-8263-4DAD-8FC3-E524388C72C5}"/>
              </a:ext>
            </a:extLst>
          </p:cNvPr>
          <p:cNvGrpSpPr/>
          <p:nvPr/>
        </p:nvGrpSpPr>
        <p:grpSpPr>
          <a:xfrm>
            <a:off x="7176120" y="3564467"/>
            <a:ext cx="2520000" cy="2520000"/>
            <a:chOff x="7176120" y="3717032"/>
            <a:chExt cx="2520000" cy="252000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86DF7AE-4626-40DB-8CC4-DCB21309C285}"/>
                </a:ext>
              </a:extLst>
            </p:cNvPr>
            <p:cNvSpPr/>
            <p:nvPr/>
          </p:nvSpPr>
          <p:spPr>
            <a:xfrm>
              <a:off x="7176120" y="3717032"/>
              <a:ext cx="2520000" cy="2520000"/>
            </a:xfrm>
            <a:custGeom>
              <a:avLst/>
              <a:gdLst>
                <a:gd name="connsiteX0" fmla="*/ 0 w 1230611"/>
                <a:gd name="connsiteY0" fmla="*/ 615306 h 1230611"/>
                <a:gd name="connsiteX1" fmla="*/ 615306 w 1230611"/>
                <a:gd name="connsiteY1" fmla="*/ 0 h 1230611"/>
                <a:gd name="connsiteX2" fmla="*/ 1230612 w 1230611"/>
                <a:gd name="connsiteY2" fmla="*/ 615306 h 1230611"/>
                <a:gd name="connsiteX3" fmla="*/ 615306 w 1230611"/>
                <a:gd name="connsiteY3" fmla="*/ 1230612 h 1230611"/>
                <a:gd name="connsiteX4" fmla="*/ 0 w 1230611"/>
                <a:gd name="connsiteY4" fmla="*/ 615306 h 1230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0611" h="1230611">
                  <a:moveTo>
                    <a:pt x="0" y="615306"/>
                  </a:moveTo>
                  <a:cubicBezTo>
                    <a:pt x="0" y="275482"/>
                    <a:pt x="275482" y="0"/>
                    <a:pt x="615306" y="0"/>
                  </a:cubicBezTo>
                  <a:cubicBezTo>
                    <a:pt x="955130" y="0"/>
                    <a:pt x="1230612" y="275482"/>
                    <a:pt x="1230612" y="615306"/>
                  </a:cubicBezTo>
                  <a:cubicBezTo>
                    <a:pt x="1230612" y="955130"/>
                    <a:pt x="955130" y="1230612"/>
                    <a:pt x="615306" y="1230612"/>
                  </a:cubicBezTo>
                  <a:cubicBezTo>
                    <a:pt x="275482" y="1230612"/>
                    <a:pt x="0" y="955130"/>
                    <a:pt x="0" y="615306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71842" tIns="145115" rIns="349228" bIns="145116" numCol="1" spcCol="1270" anchor="ctr" anchorCtr="0">
              <a:no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b-NO" sz="2300" kern="1200"/>
            </a:p>
          </p:txBody>
        </p:sp>
        <p:sp>
          <p:nvSpPr>
            <p:cNvPr id="10" name="TextBox 35">
              <a:extLst>
                <a:ext uri="{FF2B5EF4-FFF2-40B4-BE49-F238E27FC236}">
                  <a16:creationId xmlns:a16="http://schemas.microsoft.com/office/drawing/2014/main" id="{424FF380-10C0-455F-8A44-6559E0DEAC80}"/>
                </a:ext>
              </a:extLst>
            </p:cNvPr>
            <p:cNvSpPr txBox="1"/>
            <p:nvPr/>
          </p:nvSpPr>
          <p:spPr>
            <a:xfrm>
              <a:off x="7581369" y="4776977"/>
              <a:ext cx="1709502" cy="400110"/>
            </a:xfrm>
            <a:prstGeom prst="rect">
              <a:avLst/>
            </a:prstGeom>
            <a:noFill/>
          </p:spPr>
          <p:txBody>
            <a:bodyPr wrap="square" lIns="46800" rIns="46800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2000" dirty="0">
                  <a:latin typeface="Skanska Sans Pro" panose="02000503060000020004" pitchFamily="50" charset="0"/>
                </a:rPr>
                <a:t>Optimering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4A1A1B8-1CEB-487D-A73B-4C430262D754}"/>
              </a:ext>
            </a:extLst>
          </p:cNvPr>
          <p:cNvGrpSpPr/>
          <p:nvPr/>
        </p:nvGrpSpPr>
        <p:grpSpPr>
          <a:xfrm>
            <a:off x="1482675" y="3564467"/>
            <a:ext cx="2520000" cy="2520000"/>
            <a:chOff x="1482675" y="3764522"/>
            <a:chExt cx="2520000" cy="25200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A442F65-FC09-4174-B7C6-A3F0AE28D195}"/>
                </a:ext>
              </a:extLst>
            </p:cNvPr>
            <p:cNvSpPr/>
            <p:nvPr/>
          </p:nvSpPr>
          <p:spPr>
            <a:xfrm>
              <a:off x="1482675" y="3764522"/>
              <a:ext cx="2520000" cy="2520000"/>
            </a:xfrm>
            <a:custGeom>
              <a:avLst/>
              <a:gdLst>
                <a:gd name="connsiteX0" fmla="*/ 0 w 1230611"/>
                <a:gd name="connsiteY0" fmla="*/ 615306 h 1230611"/>
                <a:gd name="connsiteX1" fmla="*/ 615306 w 1230611"/>
                <a:gd name="connsiteY1" fmla="*/ 0 h 1230611"/>
                <a:gd name="connsiteX2" fmla="*/ 1230612 w 1230611"/>
                <a:gd name="connsiteY2" fmla="*/ 615306 h 1230611"/>
                <a:gd name="connsiteX3" fmla="*/ 615306 w 1230611"/>
                <a:gd name="connsiteY3" fmla="*/ 1230612 h 1230611"/>
                <a:gd name="connsiteX4" fmla="*/ 0 w 1230611"/>
                <a:gd name="connsiteY4" fmla="*/ 615306 h 1230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0611" h="1230611">
                  <a:moveTo>
                    <a:pt x="0" y="615306"/>
                  </a:moveTo>
                  <a:cubicBezTo>
                    <a:pt x="0" y="275482"/>
                    <a:pt x="275482" y="0"/>
                    <a:pt x="615306" y="0"/>
                  </a:cubicBezTo>
                  <a:cubicBezTo>
                    <a:pt x="955130" y="0"/>
                    <a:pt x="1230612" y="275482"/>
                    <a:pt x="1230612" y="615306"/>
                  </a:cubicBezTo>
                  <a:cubicBezTo>
                    <a:pt x="1230612" y="955130"/>
                    <a:pt x="955130" y="1230612"/>
                    <a:pt x="615306" y="1230612"/>
                  </a:cubicBezTo>
                  <a:cubicBezTo>
                    <a:pt x="275482" y="1230612"/>
                    <a:pt x="0" y="955130"/>
                    <a:pt x="0" y="615306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71842" tIns="145115" rIns="349228" bIns="145116" numCol="1" spcCol="1270" anchor="ctr" anchorCtr="0">
              <a:no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b-NO" sz="2300" kern="1200"/>
            </a:p>
          </p:txBody>
        </p:sp>
        <p:sp>
          <p:nvSpPr>
            <p:cNvPr id="15" name="TextBox 35">
              <a:extLst>
                <a:ext uri="{FF2B5EF4-FFF2-40B4-BE49-F238E27FC236}">
                  <a16:creationId xmlns:a16="http://schemas.microsoft.com/office/drawing/2014/main" id="{61A2CEDC-2E89-4E7F-ADA8-3089B946B70C}"/>
                </a:ext>
              </a:extLst>
            </p:cNvPr>
            <p:cNvSpPr txBox="1"/>
            <p:nvPr/>
          </p:nvSpPr>
          <p:spPr>
            <a:xfrm>
              <a:off x="1887924" y="4824467"/>
              <a:ext cx="1709502" cy="400110"/>
            </a:xfrm>
            <a:prstGeom prst="rect">
              <a:avLst/>
            </a:prstGeom>
            <a:noFill/>
          </p:spPr>
          <p:txBody>
            <a:bodyPr wrap="square" lIns="46800" rIns="46800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2000" dirty="0">
                  <a:latin typeface="Skanska Sans Pro" panose="02000503060000020004" pitchFamily="50" charset="0"/>
                </a:rPr>
                <a:t>Maskinlæring</a:t>
              </a:r>
            </a:p>
          </p:txBody>
        </p:sp>
      </p:grpSp>
      <p:sp>
        <p:nvSpPr>
          <p:cNvPr id="16" name="Date Placeholder 6">
            <a:extLst>
              <a:ext uri="{FF2B5EF4-FFF2-40B4-BE49-F238E27FC236}">
                <a16:creationId xmlns:a16="http://schemas.microsoft.com/office/drawing/2014/main" id="{08452F5A-AFC9-4828-8F44-988E9C9AD9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2675" y="6545325"/>
            <a:ext cx="4445242" cy="187200"/>
          </a:xfrm>
        </p:spPr>
        <p:txBody>
          <a:bodyPr/>
          <a:lstStyle/>
          <a:p>
            <a:r>
              <a:rPr lang="nb-NO"/>
              <a:t>Datadrevet Anleggsplass -  Skanska Norge</a:t>
            </a:r>
            <a:endParaRPr lang="en-US"/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CE37FC90-B296-4985-A9C2-06A6FC0700B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23992" y="6545325"/>
            <a:ext cx="5256520" cy="187200"/>
          </a:xfrm>
        </p:spPr>
        <p:txBody>
          <a:bodyPr/>
          <a:lstStyle/>
          <a:p>
            <a:r>
              <a:rPr lang="en-US"/>
              <a:t>Lars Horn - Skanska Digital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03715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2976F8-C6DA-48C8-AA0D-4D11396022C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18</a:t>
            </a:fld>
            <a:endParaRPr lang="en-ZA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3A070009-0626-43D2-901A-7A24604543D1}"/>
              </a:ext>
            </a:extLst>
          </p:cNvPr>
          <p:cNvSpPr txBox="1">
            <a:spLocks/>
          </p:cNvSpPr>
          <p:nvPr/>
        </p:nvSpPr>
        <p:spPr>
          <a:xfrm>
            <a:off x="1412820" y="688771"/>
            <a:ext cx="6590214" cy="5394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>
                <a:latin typeface="Skanska Sans Pro" panose="02000503060000020004" pitchFamily="50" charset="0"/>
                <a:ea typeface="+mn-ea"/>
                <a:cs typeface="+mn-cs"/>
              </a:rPr>
              <a:t>Hvordan?</a:t>
            </a:r>
            <a:endParaRPr lang="nb-NO" dirty="0">
              <a:latin typeface="Skanska Sans Pro" panose="02000503060000020004" pitchFamily="50" charset="0"/>
            </a:endParaRP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410AA86A-EF90-4098-BC65-7EF3A4CBD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983" y="1699201"/>
            <a:ext cx="10563787" cy="4454525"/>
          </a:xfrm>
        </p:spPr>
        <p:txBody>
          <a:bodyPr/>
          <a:lstStyle/>
          <a:p>
            <a:r>
              <a:rPr lang="nb-NO" sz="2200" dirty="0">
                <a:latin typeface="Skanska Sans Pro" panose="02000503060000020004"/>
              </a:rPr>
              <a:t>Det er i denne kombinasjonen vi virkelig tror vi kan finne gull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710AF6-8263-4DAD-8FC3-E524388C72C5}"/>
              </a:ext>
            </a:extLst>
          </p:cNvPr>
          <p:cNvGrpSpPr/>
          <p:nvPr/>
        </p:nvGrpSpPr>
        <p:grpSpPr>
          <a:xfrm>
            <a:off x="5483034" y="2924944"/>
            <a:ext cx="2520000" cy="2520000"/>
            <a:chOff x="7176120" y="3717032"/>
            <a:chExt cx="2520000" cy="252000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86DF7AE-4626-40DB-8CC4-DCB21309C285}"/>
                </a:ext>
              </a:extLst>
            </p:cNvPr>
            <p:cNvSpPr/>
            <p:nvPr/>
          </p:nvSpPr>
          <p:spPr>
            <a:xfrm>
              <a:off x="7176120" y="3717032"/>
              <a:ext cx="2520000" cy="2520000"/>
            </a:xfrm>
            <a:custGeom>
              <a:avLst/>
              <a:gdLst>
                <a:gd name="connsiteX0" fmla="*/ 0 w 1230611"/>
                <a:gd name="connsiteY0" fmla="*/ 615306 h 1230611"/>
                <a:gd name="connsiteX1" fmla="*/ 615306 w 1230611"/>
                <a:gd name="connsiteY1" fmla="*/ 0 h 1230611"/>
                <a:gd name="connsiteX2" fmla="*/ 1230612 w 1230611"/>
                <a:gd name="connsiteY2" fmla="*/ 615306 h 1230611"/>
                <a:gd name="connsiteX3" fmla="*/ 615306 w 1230611"/>
                <a:gd name="connsiteY3" fmla="*/ 1230612 h 1230611"/>
                <a:gd name="connsiteX4" fmla="*/ 0 w 1230611"/>
                <a:gd name="connsiteY4" fmla="*/ 615306 h 1230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0611" h="1230611">
                  <a:moveTo>
                    <a:pt x="0" y="615306"/>
                  </a:moveTo>
                  <a:cubicBezTo>
                    <a:pt x="0" y="275482"/>
                    <a:pt x="275482" y="0"/>
                    <a:pt x="615306" y="0"/>
                  </a:cubicBezTo>
                  <a:cubicBezTo>
                    <a:pt x="955130" y="0"/>
                    <a:pt x="1230612" y="275482"/>
                    <a:pt x="1230612" y="615306"/>
                  </a:cubicBezTo>
                  <a:cubicBezTo>
                    <a:pt x="1230612" y="955130"/>
                    <a:pt x="955130" y="1230612"/>
                    <a:pt x="615306" y="1230612"/>
                  </a:cubicBezTo>
                  <a:cubicBezTo>
                    <a:pt x="275482" y="1230612"/>
                    <a:pt x="0" y="955130"/>
                    <a:pt x="0" y="615306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71842" tIns="145115" rIns="349228" bIns="145116" numCol="1" spcCol="1270" anchor="ctr" anchorCtr="0">
              <a:no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b-NO" sz="2300" kern="1200"/>
            </a:p>
          </p:txBody>
        </p:sp>
        <p:sp>
          <p:nvSpPr>
            <p:cNvPr id="10" name="TextBox 35">
              <a:extLst>
                <a:ext uri="{FF2B5EF4-FFF2-40B4-BE49-F238E27FC236}">
                  <a16:creationId xmlns:a16="http://schemas.microsoft.com/office/drawing/2014/main" id="{424FF380-10C0-455F-8A44-6559E0DEAC80}"/>
                </a:ext>
              </a:extLst>
            </p:cNvPr>
            <p:cNvSpPr txBox="1"/>
            <p:nvPr/>
          </p:nvSpPr>
          <p:spPr>
            <a:xfrm>
              <a:off x="8400255" y="4776977"/>
              <a:ext cx="1080121" cy="307777"/>
            </a:xfrm>
            <a:prstGeom prst="rect">
              <a:avLst/>
            </a:prstGeom>
            <a:noFill/>
          </p:spPr>
          <p:txBody>
            <a:bodyPr wrap="square" lIns="46800" rIns="46800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nb-NO" sz="1400" dirty="0">
                  <a:latin typeface="Skanska Sans Pro" panose="02000503060000020004" pitchFamily="50" charset="0"/>
                </a:rPr>
                <a:t>Optimering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4A1A1B8-1CEB-487D-A73B-4C430262D754}"/>
              </a:ext>
            </a:extLst>
          </p:cNvPr>
          <p:cNvGrpSpPr/>
          <p:nvPr/>
        </p:nvGrpSpPr>
        <p:grpSpPr>
          <a:xfrm>
            <a:off x="3827130" y="2924944"/>
            <a:ext cx="2520000" cy="2520000"/>
            <a:chOff x="1482675" y="3764522"/>
            <a:chExt cx="2520000" cy="25200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A442F65-FC09-4174-B7C6-A3F0AE28D195}"/>
                </a:ext>
              </a:extLst>
            </p:cNvPr>
            <p:cNvSpPr/>
            <p:nvPr/>
          </p:nvSpPr>
          <p:spPr>
            <a:xfrm>
              <a:off x="1482675" y="3764522"/>
              <a:ext cx="2520000" cy="2520000"/>
            </a:xfrm>
            <a:custGeom>
              <a:avLst/>
              <a:gdLst>
                <a:gd name="connsiteX0" fmla="*/ 0 w 1230611"/>
                <a:gd name="connsiteY0" fmla="*/ 615306 h 1230611"/>
                <a:gd name="connsiteX1" fmla="*/ 615306 w 1230611"/>
                <a:gd name="connsiteY1" fmla="*/ 0 h 1230611"/>
                <a:gd name="connsiteX2" fmla="*/ 1230612 w 1230611"/>
                <a:gd name="connsiteY2" fmla="*/ 615306 h 1230611"/>
                <a:gd name="connsiteX3" fmla="*/ 615306 w 1230611"/>
                <a:gd name="connsiteY3" fmla="*/ 1230612 h 1230611"/>
                <a:gd name="connsiteX4" fmla="*/ 0 w 1230611"/>
                <a:gd name="connsiteY4" fmla="*/ 615306 h 1230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0611" h="1230611">
                  <a:moveTo>
                    <a:pt x="0" y="615306"/>
                  </a:moveTo>
                  <a:cubicBezTo>
                    <a:pt x="0" y="275482"/>
                    <a:pt x="275482" y="0"/>
                    <a:pt x="615306" y="0"/>
                  </a:cubicBezTo>
                  <a:cubicBezTo>
                    <a:pt x="955130" y="0"/>
                    <a:pt x="1230612" y="275482"/>
                    <a:pt x="1230612" y="615306"/>
                  </a:cubicBezTo>
                  <a:cubicBezTo>
                    <a:pt x="1230612" y="955130"/>
                    <a:pt x="955130" y="1230612"/>
                    <a:pt x="615306" y="1230612"/>
                  </a:cubicBezTo>
                  <a:cubicBezTo>
                    <a:pt x="275482" y="1230612"/>
                    <a:pt x="0" y="955130"/>
                    <a:pt x="0" y="615306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71842" tIns="145115" rIns="349228" bIns="145116" numCol="1" spcCol="1270" anchor="ctr" anchorCtr="0">
              <a:no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b-NO" sz="2300" kern="1200"/>
            </a:p>
          </p:txBody>
        </p:sp>
        <p:sp>
          <p:nvSpPr>
            <p:cNvPr id="15" name="TextBox 35">
              <a:extLst>
                <a:ext uri="{FF2B5EF4-FFF2-40B4-BE49-F238E27FC236}">
                  <a16:creationId xmlns:a16="http://schemas.microsoft.com/office/drawing/2014/main" id="{61A2CEDC-2E89-4E7F-ADA8-3089B946B70C}"/>
                </a:ext>
              </a:extLst>
            </p:cNvPr>
            <p:cNvSpPr txBox="1"/>
            <p:nvPr/>
          </p:nvSpPr>
          <p:spPr>
            <a:xfrm>
              <a:off x="1626412" y="4824467"/>
              <a:ext cx="1368152" cy="307777"/>
            </a:xfrm>
            <a:prstGeom prst="rect">
              <a:avLst/>
            </a:prstGeom>
            <a:noFill/>
          </p:spPr>
          <p:txBody>
            <a:bodyPr wrap="square" lIns="46800" rIns="46800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400" dirty="0">
                  <a:latin typeface="Skanska Sans Pro" panose="02000503060000020004" pitchFamily="50" charset="0"/>
                </a:rPr>
                <a:t>Maskinlæring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783A65C-FE18-4011-AD7D-8C0E0431587D}"/>
              </a:ext>
            </a:extLst>
          </p:cNvPr>
          <p:cNvSpPr txBox="1"/>
          <p:nvPr/>
        </p:nvSpPr>
        <p:spPr>
          <a:xfrm>
            <a:off x="5374882" y="3926463"/>
            <a:ext cx="1080120" cy="523220"/>
          </a:xfrm>
          <a:prstGeom prst="rect">
            <a:avLst/>
          </a:prstGeom>
          <a:noFill/>
        </p:spPr>
        <p:txBody>
          <a:bodyPr wrap="square" lIns="46800" rIns="46800" rtlCol="0">
            <a:spAutoFit/>
          </a:bodyPr>
          <a:lstStyle/>
          <a:p>
            <a:pPr algn="ctr"/>
            <a:r>
              <a:rPr lang="nb-NO" sz="1400" dirty="0">
                <a:latin typeface="Skanska Sans Pro" panose="02000503060000020004" pitchFamily="50" charset="0"/>
              </a:rPr>
              <a:t>Direkte integrasjon</a:t>
            </a:r>
          </a:p>
        </p:txBody>
      </p:sp>
      <p:sp>
        <p:nvSpPr>
          <p:cNvPr id="16" name="Date Placeholder 6">
            <a:extLst>
              <a:ext uri="{FF2B5EF4-FFF2-40B4-BE49-F238E27FC236}">
                <a16:creationId xmlns:a16="http://schemas.microsoft.com/office/drawing/2014/main" id="{C8D5CA42-D860-4E43-921B-099B614A4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2675" y="6545325"/>
            <a:ext cx="4445242" cy="187200"/>
          </a:xfrm>
        </p:spPr>
        <p:txBody>
          <a:bodyPr/>
          <a:lstStyle/>
          <a:p>
            <a:r>
              <a:rPr lang="nb-NO"/>
              <a:t>Datadrevet Anleggsplass -  Skanska Norge</a:t>
            </a:r>
            <a:endParaRPr lang="en-US"/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CE395834-8A21-45B9-8724-F00BD01406D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23992" y="6545325"/>
            <a:ext cx="5256520" cy="187200"/>
          </a:xfrm>
        </p:spPr>
        <p:txBody>
          <a:bodyPr/>
          <a:lstStyle/>
          <a:p>
            <a:r>
              <a:rPr lang="en-US"/>
              <a:t>Lars Horn - Skanska Digital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9804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2976F8-C6DA-48C8-AA0D-4D11396022C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19</a:t>
            </a:fld>
            <a:endParaRPr lang="en-ZA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3A070009-0626-43D2-901A-7A24604543D1}"/>
              </a:ext>
            </a:extLst>
          </p:cNvPr>
          <p:cNvSpPr txBox="1">
            <a:spLocks/>
          </p:cNvSpPr>
          <p:nvPr/>
        </p:nvSpPr>
        <p:spPr>
          <a:xfrm>
            <a:off x="1412820" y="688771"/>
            <a:ext cx="6590214" cy="5394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>
                <a:latin typeface="Skanska Sans Pro" panose="02000503060000020004" pitchFamily="50" charset="0"/>
                <a:ea typeface="+mn-ea"/>
                <a:cs typeface="+mn-cs"/>
              </a:rPr>
              <a:t>Målsetninger</a:t>
            </a:r>
            <a:endParaRPr lang="nb-NO" dirty="0">
              <a:latin typeface="Skanska Sans Pro" panose="02000503060000020004" pitchFamily="50" charset="0"/>
            </a:endParaRP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410AA86A-EF90-4098-BC65-7EF3A4CBD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983" y="1699201"/>
            <a:ext cx="10563787" cy="4454525"/>
          </a:xfrm>
        </p:spPr>
        <p:txBody>
          <a:bodyPr/>
          <a:lstStyle/>
          <a:p>
            <a:r>
              <a:rPr lang="nb-NO" sz="2200" dirty="0">
                <a:latin typeface="Skanska Sans Pro" panose="02000503060000020004"/>
              </a:rPr>
              <a:t>10% drivstoffreduksjon for Skanska Norges anleggsmaskiner</a:t>
            </a:r>
          </a:p>
          <a:p>
            <a:r>
              <a:rPr lang="nb-NO" sz="2200" dirty="0">
                <a:latin typeface="Skanska Sans Pro" panose="02000503060000020004"/>
              </a:rPr>
              <a:t>Raskere prosjektgjennomføring</a:t>
            </a:r>
          </a:p>
          <a:p>
            <a:r>
              <a:rPr lang="nb-NO" sz="2200" dirty="0">
                <a:latin typeface="Skanska Sans Pro" panose="02000503060000020004"/>
              </a:rPr>
              <a:t>Potensial til 5 - 8% kostnadsreduksjon på store infrastrukturprosjekter</a:t>
            </a:r>
          </a:p>
          <a:p>
            <a:r>
              <a:rPr lang="nb-NO" sz="2200" dirty="0">
                <a:latin typeface="Skanska Sans Pro" panose="02000503060000020004"/>
              </a:rPr>
              <a:t>Komme </a:t>
            </a:r>
            <a:r>
              <a:rPr lang="nb-NO" sz="2200">
                <a:latin typeface="Skanska Sans Pro" panose="02000503060000020004"/>
              </a:rPr>
              <a:t>hele bransjen til nytte</a:t>
            </a:r>
            <a:endParaRPr lang="nb-NO" sz="2200" dirty="0">
              <a:latin typeface="Skanska Sans Pro" panose="02000503060000020004"/>
            </a:endParaRPr>
          </a:p>
          <a:p>
            <a:r>
              <a:rPr lang="nb-NO" sz="2200">
                <a:latin typeface="Skanska Sans Pro" panose="02000503060000020004"/>
              </a:rPr>
              <a:t>Potensiell </a:t>
            </a:r>
            <a:r>
              <a:rPr lang="nb-NO" sz="2200" dirty="0">
                <a:latin typeface="Skanska Sans Pro" panose="02000503060000020004"/>
              </a:rPr>
              <a:t>reduksjon, 105.000 Ton Co2-ekvivalenter i Norges utslipp p.a. *</a:t>
            </a:r>
          </a:p>
          <a:p>
            <a:r>
              <a:rPr lang="nb-NO" sz="2200" dirty="0">
                <a:latin typeface="Skanska Sans Pro" panose="02000503060000020004"/>
              </a:rPr>
              <a:t>Driver industrien mot klimavennlige løsninger</a:t>
            </a:r>
          </a:p>
          <a:p>
            <a:r>
              <a:rPr lang="nb-NO" sz="2200" dirty="0">
                <a:latin typeface="Skanska Sans Pro" panose="02000503060000020004"/>
              </a:rPr>
              <a:t>Styrke den ‘grønne’ konkurranseevnen - kompetanseutvikling</a:t>
            </a:r>
          </a:p>
        </p:txBody>
      </p:sp>
      <p:sp>
        <p:nvSpPr>
          <p:cNvPr id="16" name="Date Placeholder 6">
            <a:extLst>
              <a:ext uri="{FF2B5EF4-FFF2-40B4-BE49-F238E27FC236}">
                <a16:creationId xmlns:a16="http://schemas.microsoft.com/office/drawing/2014/main" id="{740D8086-D9F9-4484-912C-8A77B84B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2675" y="6545325"/>
            <a:ext cx="4445242" cy="187200"/>
          </a:xfrm>
        </p:spPr>
        <p:txBody>
          <a:bodyPr/>
          <a:lstStyle/>
          <a:p>
            <a:r>
              <a:rPr lang="nb-NO"/>
              <a:t>Datadrevet Anleggsplass -  Skanska Norge</a:t>
            </a:r>
            <a:endParaRPr lang="en-US"/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B5839F03-5DD9-4131-9D86-D4D8500996B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23992" y="6545325"/>
            <a:ext cx="5256520" cy="187200"/>
          </a:xfrm>
        </p:spPr>
        <p:txBody>
          <a:bodyPr/>
          <a:lstStyle/>
          <a:p>
            <a:r>
              <a:rPr lang="en-US"/>
              <a:t>Lars Horn - Skanska Digital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40322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2976F8-C6DA-48C8-AA0D-4D11396022C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1FCA2-7666-46C3-977E-8C5D40FF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Datadrevet Anleggsplass -  Skanska Norge</a:t>
            </a:r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3A070009-0626-43D2-901A-7A24604543D1}"/>
              </a:ext>
            </a:extLst>
          </p:cNvPr>
          <p:cNvSpPr txBox="1">
            <a:spLocks/>
          </p:cNvSpPr>
          <p:nvPr/>
        </p:nvSpPr>
        <p:spPr>
          <a:xfrm>
            <a:off x="1435199" y="696913"/>
            <a:ext cx="10756800" cy="5394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>
                <a:latin typeface="Skanska Sans Pro" panose="02000503060000020004" pitchFamily="50" charset="0"/>
              </a:rPr>
              <a:t>Hvem er Skanska?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03A549-F928-46B3-8D07-D35FF600434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Lars Horn - Skanska Digital</a:t>
            </a:r>
            <a:endParaRPr lang="en-ZA"/>
          </a:p>
        </p:txBody>
      </p:sp>
      <p:pic>
        <p:nvPicPr>
          <p:cNvPr id="1026" name="Picture 2" descr="https://www.powerhouse.no/wp-content/uploads/2019/10/2011113_OS_N33-1.jpg">
            <a:extLst>
              <a:ext uri="{FF2B5EF4-FFF2-40B4-BE49-F238E27FC236}">
                <a16:creationId xmlns:a16="http://schemas.microsoft.com/office/drawing/2014/main" id="{B26094BE-BF08-4778-9A01-0C3C18263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89322" y="1728450"/>
            <a:ext cx="2796773" cy="406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5">
            <a:extLst>
              <a:ext uri="{FF2B5EF4-FFF2-40B4-BE49-F238E27FC236}">
                <a16:creationId xmlns:a16="http://schemas.microsoft.com/office/drawing/2014/main" id="{FB1E19F8-201C-44D1-AEEF-2C29B9452353}"/>
              </a:ext>
            </a:extLst>
          </p:cNvPr>
          <p:cNvSpPr/>
          <p:nvPr/>
        </p:nvSpPr>
        <p:spPr>
          <a:xfrm>
            <a:off x="1520974" y="3335280"/>
            <a:ext cx="3981070" cy="2445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bg1"/>
                </a:solidFill>
              </a:rPr>
              <a:t>Tønsberg sykehus</a:t>
            </a: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E81CB9D2-7EAF-4E22-B99A-743BFEF7A1F7}"/>
              </a:ext>
            </a:extLst>
          </p:cNvPr>
          <p:cNvSpPr/>
          <p:nvPr/>
        </p:nvSpPr>
        <p:spPr>
          <a:xfrm>
            <a:off x="8589322" y="1487078"/>
            <a:ext cx="2796773" cy="2445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bg1"/>
                </a:solidFill>
              </a:rPr>
              <a:t>Powerhouse Brattøra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DDBED17-68E7-4E61-AAB0-064E0C09A0C1}"/>
              </a:ext>
            </a:extLst>
          </p:cNvPr>
          <p:cNvSpPr/>
          <p:nvPr/>
        </p:nvSpPr>
        <p:spPr>
          <a:xfrm>
            <a:off x="5650136" y="1728159"/>
            <a:ext cx="2796774" cy="146792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03B446A-1D88-4CA6-A5DC-88E6968FFB00}"/>
              </a:ext>
            </a:extLst>
          </p:cNvPr>
          <p:cNvSpPr/>
          <p:nvPr/>
        </p:nvSpPr>
        <p:spPr>
          <a:xfrm>
            <a:off x="5650136" y="1490579"/>
            <a:ext cx="2796774" cy="2375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bg1"/>
                </a:solidFill>
              </a:rPr>
              <a:t>Nedre Otta Kraftverk</a:t>
            </a:r>
          </a:p>
        </p:txBody>
      </p:sp>
      <p:sp>
        <p:nvSpPr>
          <p:cNvPr id="32" name="Rectangle 33">
            <a:extLst>
              <a:ext uri="{FF2B5EF4-FFF2-40B4-BE49-F238E27FC236}">
                <a16:creationId xmlns:a16="http://schemas.microsoft.com/office/drawing/2014/main" id="{9F4E5DC9-96F8-4925-8056-BBA9E7D4FEE9}"/>
              </a:ext>
            </a:extLst>
          </p:cNvPr>
          <p:cNvSpPr/>
          <p:nvPr/>
        </p:nvSpPr>
        <p:spPr>
          <a:xfrm>
            <a:off x="1520974" y="1487078"/>
            <a:ext cx="3981070" cy="2445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bg1"/>
                </a:solidFill>
              </a:rPr>
              <a:t>Rv3/25 </a:t>
            </a:r>
          </a:p>
        </p:txBody>
      </p:sp>
      <p:pic>
        <p:nvPicPr>
          <p:cNvPr id="2054" name="Picture 6" descr="Image result for nye tønsberg sykehus">
            <a:extLst>
              <a:ext uri="{FF2B5EF4-FFF2-40B4-BE49-F238E27FC236}">
                <a16:creationId xmlns:a16="http://schemas.microsoft.com/office/drawing/2014/main" id="{F6487F95-DDFE-41A6-A1DA-75BDCAF0B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0974" y="3579864"/>
            <a:ext cx="3981070" cy="221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truck driving down a dirt road&#10;&#10;Description automatically generated">
            <a:extLst>
              <a:ext uri="{FF2B5EF4-FFF2-40B4-BE49-F238E27FC236}">
                <a16:creationId xmlns:a16="http://schemas.microsoft.com/office/drawing/2014/main" id="{60D64BCC-2342-4EEB-8F35-35C2762A3A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0974" y="1728159"/>
            <a:ext cx="3981070" cy="146792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DD1F01E-2AC7-4D75-8169-413C7C0A04ED}"/>
              </a:ext>
            </a:extLst>
          </p:cNvPr>
          <p:cNvSpPr/>
          <p:nvPr/>
        </p:nvSpPr>
        <p:spPr>
          <a:xfrm>
            <a:off x="5650136" y="3347015"/>
            <a:ext cx="2796774" cy="2375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bg1"/>
                </a:solidFill>
              </a:rPr>
              <a:t>PNB</a:t>
            </a:r>
          </a:p>
        </p:txBody>
      </p:sp>
      <p:pic>
        <p:nvPicPr>
          <p:cNvPr id="2058" name="Picture 10" descr="Image result for politiets beredskapssenter">
            <a:extLst>
              <a:ext uri="{FF2B5EF4-FFF2-40B4-BE49-F238E27FC236}">
                <a16:creationId xmlns:a16="http://schemas.microsoft.com/office/drawing/2014/main" id="{A70A8097-1252-49D6-9475-103908A39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7" r="15489"/>
          <a:stretch/>
        </p:blipFill>
        <p:spPr bwMode="auto">
          <a:xfrm>
            <a:off x="5644456" y="3579630"/>
            <a:ext cx="2802454" cy="223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408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9840416" y="4653136"/>
            <a:ext cx="2160240" cy="954107"/>
          </a:xfrm>
          <a:prstGeom prst="rect">
            <a:avLst/>
          </a:prstGeom>
          <a:noFill/>
        </p:spPr>
        <p:txBody>
          <a:bodyPr wrap="square" lIns="46800" rIns="46800" rtlCol="0">
            <a:spAutoFit/>
          </a:bodyPr>
          <a:lstStyle/>
          <a:p>
            <a:r>
              <a:rPr lang="nb-NO" sz="1400" dirty="0">
                <a:latin typeface="Skanska Sans Pro" panose="02000503060000020004" pitchFamily="50" charset="0"/>
              </a:rPr>
              <a:t>Datadrevet Anleggsplass </a:t>
            </a:r>
          </a:p>
          <a:p>
            <a:endParaRPr lang="nb-NO" sz="1400" dirty="0">
              <a:latin typeface="Skanska Sans Pro" panose="02000503060000020004" pitchFamily="50" charset="0"/>
            </a:endParaRPr>
          </a:p>
          <a:p>
            <a:r>
              <a:rPr lang="nb-NO" sz="1400" dirty="0">
                <a:latin typeface="Skanska Sans Pro" panose="02000503060000020004" pitchFamily="50" charset="0"/>
              </a:rPr>
              <a:t>Skanska Digital</a:t>
            </a:r>
          </a:p>
          <a:p>
            <a:r>
              <a:rPr lang="nb-NO" sz="1400" dirty="0">
                <a:latin typeface="Skanska Sans Pro" panose="02000503060000020004" pitchFamily="50" charset="0"/>
              </a:rPr>
              <a:t>Lars.Horn@Skanska.no</a:t>
            </a:r>
          </a:p>
        </p:txBody>
      </p:sp>
    </p:spTree>
    <p:extLst>
      <p:ext uri="{BB962C8B-B14F-4D97-AF65-F5344CB8AC3E}">
        <p14:creationId xmlns:p14="http://schemas.microsoft.com/office/powerpoint/2010/main" val="3006809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2976F8-C6DA-48C8-AA0D-4D11396022C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1FCA2-7666-46C3-977E-8C5D40FF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Datadrevet Anleggsplass -  Skanska Norge</a:t>
            </a:r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3A070009-0626-43D2-901A-7A24604543D1}"/>
              </a:ext>
            </a:extLst>
          </p:cNvPr>
          <p:cNvSpPr txBox="1">
            <a:spLocks/>
          </p:cNvSpPr>
          <p:nvPr/>
        </p:nvSpPr>
        <p:spPr>
          <a:xfrm>
            <a:off x="1435199" y="696913"/>
            <a:ext cx="10756800" cy="5394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>
                <a:latin typeface="Skanska Sans Pro" panose="02000503060000020004" pitchFamily="50" charset="0"/>
              </a:rPr>
              <a:t>Hvorfor er vi her?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03A549-F928-46B3-8D07-D35FF600434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Lars Horn - Skanska Digital</a:t>
            </a:r>
            <a:endParaRPr lang="en-ZA"/>
          </a:p>
        </p:txBody>
      </p:sp>
      <p:pic>
        <p:nvPicPr>
          <p:cNvPr id="1026" name="Picture 2" descr="https://www.powerhouse.no/wp-content/uploads/2019/10/2011113_OS_N33-1.jpg">
            <a:extLst>
              <a:ext uri="{FF2B5EF4-FFF2-40B4-BE49-F238E27FC236}">
                <a16:creationId xmlns:a16="http://schemas.microsoft.com/office/drawing/2014/main" id="{B26094BE-BF08-4778-9A01-0C3C18263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1029" y="5517257"/>
            <a:ext cx="98966" cy="14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DDBED17-68E7-4E61-AAB0-064E0C09A0C1}"/>
              </a:ext>
            </a:extLst>
          </p:cNvPr>
          <p:cNvSpPr/>
          <p:nvPr/>
        </p:nvSpPr>
        <p:spPr>
          <a:xfrm>
            <a:off x="11345581" y="5627078"/>
            <a:ext cx="157832" cy="21283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2052" name="Picture 4" descr="https://bygg-ext.cdn.aptoma.no/images/drpublish/2018/12/18/1377914/1/max/6088742.jpg">
            <a:extLst>
              <a:ext uri="{FF2B5EF4-FFF2-40B4-BE49-F238E27FC236}">
                <a16:creationId xmlns:a16="http://schemas.microsoft.com/office/drawing/2014/main" id="{B8347E8E-9E5C-4784-95F3-5F4A40F45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4166" y="5575981"/>
            <a:ext cx="234563" cy="1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nye tønsberg sykehus">
            <a:extLst>
              <a:ext uri="{FF2B5EF4-FFF2-40B4-BE49-F238E27FC236}">
                <a16:creationId xmlns:a16="http://schemas.microsoft.com/office/drawing/2014/main" id="{F6487F95-DDFE-41A6-A1DA-75BDCAF0B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5988" y="5601238"/>
            <a:ext cx="213161" cy="11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truck driving down a dirt road&#10;&#10;Description automatically generated">
            <a:extLst>
              <a:ext uri="{FF2B5EF4-FFF2-40B4-BE49-F238E27FC236}">
                <a16:creationId xmlns:a16="http://schemas.microsoft.com/office/drawing/2014/main" id="{60D64BCC-2342-4EEB-8F35-35C2762A3A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0971" y="5589240"/>
            <a:ext cx="391232" cy="1442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9D5EEB-A673-4CA5-9673-855528108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1088" y="4929749"/>
            <a:ext cx="1840912" cy="12313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D7B07F-6A91-4FD2-98DD-C55D8C877D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9212" y="1633220"/>
            <a:ext cx="3312788" cy="3345427"/>
          </a:xfrm>
          <a:prstGeom prst="rect">
            <a:avLst/>
          </a:prstGeom>
        </p:spPr>
      </p:pic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6FC8F515-C342-4A47-BF60-8EF465DCC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984" y="1699201"/>
            <a:ext cx="6319200" cy="4454525"/>
          </a:xfrm>
        </p:spPr>
        <p:txBody>
          <a:bodyPr/>
          <a:lstStyle/>
          <a:p>
            <a:r>
              <a:rPr lang="nb-NO" sz="2000" dirty="0">
                <a:latin typeface="Skanska Sans Pro" panose="02000503060000020004" pitchFamily="50" charset="0"/>
              </a:rPr>
              <a:t>Vi er en del av bransje med utfordringer</a:t>
            </a:r>
          </a:p>
          <a:p>
            <a:r>
              <a:rPr lang="nb-NO" sz="2000" dirty="0">
                <a:latin typeface="Skanska Sans Pro" panose="02000503060000020004" pitchFamily="50" charset="0"/>
              </a:rPr>
              <a:t>Har høye klimaambisjoner som vi etterlever</a:t>
            </a:r>
          </a:p>
          <a:p>
            <a:r>
              <a:rPr lang="nb-NO" sz="2000" dirty="0">
                <a:latin typeface="Skanska Sans Pro" panose="02000503060000020004" pitchFamily="50" charset="0"/>
              </a:rPr>
              <a:t>Mener at det ligger stort potensial i å kombinere bærekraft og digitalisering</a:t>
            </a:r>
          </a:p>
          <a:p>
            <a:r>
              <a:rPr lang="nb-NO" sz="2000" dirty="0">
                <a:latin typeface="Skanska Sans Pro" panose="02000503060000020004" pitchFamily="50" charset="0"/>
              </a:rPr>
              <a:t>Ingen klarer å løse utfordringene alene</a:t>
            </a:r>
          </a:p>
          <a:p>
            <a:r>
              <a:rPr lang="nb-NO" sz="2000" dirty="0">
                <a:latin typeface="Skanska Sans Pro" panose="02000503060000020004" pitchFamily="50" charset="0"/>
              </a:rPr>
              <a:t>Jobber kontinuerlig proaktivt for å skape mer bærekraftige løsninger</a:t>
            </a:r>
          </a:p>
          <a:p>
            <a:endParaRPr lang="nb-NO" dirty="0">
              <a:latin typeface="Skanska Sans Pro" panose="02000503060000020004" pitchFamily="50" charset="0"/>
            </a:endParaRPr>
          </a:p>
          <a:p>
            <a:pPr lvl="1"/>
            <a:endParaRPr lang="nb-NO" dirty="0">
              <a:latin typeface="Skanska Sans Pro" panose="02000503060000020004" pitchFamily="50" charset="0"/>
            </a:endParaRPr>
          </a:p>
          <a:p>
            <a:pPr lvl="1"/>
            <a:endParaRPr lang="nb-NO" dirty="0">
              <a:latin typeface="Skanska Sans Pro" panose="02000503060000020004" pitchFamily="50" charset="0"/>
            </a:endParaRPr>
          </a:p>
          <a:p>
            <a:pPr marL="0" indent="0">
              <a:buNone/>
            </a:pPr>
            <a:endParaRPr lang="nb-NO" sz="2000" dirty="0">
              <a:latin typeface="Skanska Sans Pro" panose="0200050306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668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nb-NO" smtClean="0"/>
              <a:t>4</a:t>
            </a:fld>
            <a:endParaRPr lang="nb-NO" dirty="0"/>
          </a:p>
        </p:txBody>
      </p:sp>
      <p:sp>
        <p:nvSpPr>
          <p:cNvPr id="8" name="TekstSylinder 7"/>
          <p:cNvSpPr txBox="1"/>
          <p:nvPr/>
        </p:nvSpPr>
        <p:spPr>
          <a:xfrm>
            <a:off x="1456789" y="1340768"/>
            <a:ext cx="4225901" cy="2585323"/>
          </a:xfrm>
          <a:prstGeom prst="rect">
            <a:avLst/>
          </a:prstGeom>
          <a:noFill/>
        </p:spPr>
        <p:txBody>
          <a:bodyPr wrap="none" lIns="46800" rIns="46800" rtlCol="0">
            <a:spAutoFit/>
          </a:bodyPr>
          <a:lstStyle/>
          <a:p>
            <a:r>
              <a:rPr lang="nb-NO" sz="5400" dirty="0">
                <a:solidFill>
                  <a:schemeClr val="bg1"/>
                </a:solidFill>
                <a:latin typeface="Skanska Sans Pro Black" panose="02000803060000020004" pitchFamily="50" charset="0"/>
              </a:rPr>
              <a:t>Vi bygger </a:t>
            </a:r>
            <a:br>
              <a:rPr lang="nb-NO" sz="5400" dirty="0">
                <a:solidFill>
                  <a:schemeClr val="bg1"/>
                </a:solidFill>
                <a:latin typeface="Skanska Sans Pro Black" panose="02000803060000020004" pitchFamily="50" charset="0"/>
              </a:rPr>
            </a:br>
            <a:r>
              <a:rPr lang="nb-NO" sz="5400" dirty="0">
                <a:solidFill>
                  <a:schemeClr val="bg1"/>
                </a:solidFill>
                <a:latin typeface="Skanska Sans Pro Black" panose="02000803060000020004" pitchFamily="50" charset="0"/>
              </a:rPr>
              <a:t>for et bedre </a:t>
            </a:r>
            <a:br>
              <a:rPr lang="nb-NO" sz="5400" dirty="0">
                <a:solidFill>
                  <a:schemeClr val="bg1"/>
                </a:solidFill>
                <a:latin typeface="Skanska Sans Pro Black" panose="02000803060000020004" pitchFamily="50" charset="0"/>
              </a:rPr>
            </a:br>
            <a:r>
              <a:rPr lang="nb-NO" sz="5400" dirty="0">
                <a:solidFill>
                  <a:schemeClr val="bg1"/>
                </a:solidFill>
                <a:latin typeface="Skanska Sans Pro Black" panose="02000803060000020004" pitchFamily="50" charset="0"/>
              </a:rPr>
              <a:t>samfunn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52940"/>
            <a:ext cx="12192001" cy="57960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8" y="4400312"/>
            <a:ext cx="950506" cy="324832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C7A2CB51-2F2D-454F-96A0-C18163BF38F8}"/>
              </a:ext>
            </a:extLst>
          </p:cNvPr>
          <p:cNvSpPr txBox="1">
            <a:spLocks/>
          </p:cNvSpPr>
          <p:nvPr/>
        </p:nvSpPr>
        <p:spPr>
          <a:xfrm>
            <a:off x="9886468" y="5733256"/>
            <a:ext cx="2341104" cy="604487"/>
          </a:xfrm>
          <a:prstGeom prst="rect">
            <a:avLst/>
          </a:prstGeom>
        </p:spPr>
        <p:txBody>
          <a:bodyPr vert="horz" lIns="46800" tIns="46800" rIns="46800" bIns="46800" rtlCol="0">
            <a:noAutofit/>
          </a:bodyPr>
          <a:lstStyle>
            <a:lvl1pPr marL="288000" indent="-2880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nb-NO" sz="1800" dirty="0">
                <a:solidFill>
                  <a:schemeClr val="bg1"/>
                </a:solidFill>
                <a:latin typeface="Skanska Sans Pro" panose="02000503060000020004" pitchFamily="50" charset="0"/>
              </a:rPr>
              <a:t>Lars Horn</a:t>
            </a:r>
          </a:p>
          <a:p>
            <a:pPr marL="0" indent="0">
              <a:spcBef>
                <a:spcPts val="0"/>
              </a:spcBef>
              <a:buNone/>
            </a:pPr>
            <a:r>
              <a:rPr lang="nb-NO" sz="1800" dirty="0">
                <a:solidFill>
                  <a:schemeClr val="bg1"/>
                </a:solidFill>
                <a:latin typeface="Skanska Sans Pro" panose="02000503060000020004" pitchFamily="50" charset="0"/>
              </a:rPr>
              <a:t>Skanska Digital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E6EC73-CC80-498E-9576-C651D69F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Datadrevet Anleggsplass -  Skanska Norge</a:t>
            </a:r>
            <a:endParaRPr lang="nb-NO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C165C38-574B-4D10-977A-7DBDA3F52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Lars Horn - Skanska Digital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62764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ridge over a body of water&#10;&#10;Description automatically generated">
            <a:extLst>
              <a:ext uri="{FF2B5EF4-FFF2-40B4-BE49-F238E27FC236}">
                <a16:creationId xmlns:a16="http://schemas.microsoft.com/office/drawing/2014/main" id="{7605F81A-5A8C-494B-A608-36AFCAC00E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54909"/>
            <a:ext cx="12192000" cy="57998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B30001-9B43-4A78-A0E4-E4A740969255}"/>
              </a:ext>
            </a:extLst>
          </p:cNvPr>
          <p:cNvSpPr txBox="1"/>
          <p:nvPr/>
        </p:nvSpPr>
        <p:spPr>
          <a:xfrm>
            <a:off x="1487488" y="1412776"/>
            <a:ext cx="6264696" cy="3139321"/>
          </a:xfrm>
          <a:prstGeom prst="rect">
            <a:avLst/>
          </a:prstGeom>
          <a:noFill/>
        </p:spPr>
        <p:txBody>
          <a:bodyPr wrap="square" lIns="46800" rIns="46800" rtlCol="0">
            <a:spAutoFit/>
          </a:bodyPr>
          <a:lstStyle/>
          <a:p>
            <a:r>
              <a:rPr lang="nb-NO" sz="6600" b="1" dirty="0">
                <a:solidFill>
                  <a:schemeClr val="bg1"/>
                </a:solidFill>
                <a:latin typeface="Source Sans Pro Black" panose="020B0604020202020204" pitchFamily="34" charset="0"/>
              </a:rPr>
              <a:t>Maskinlæring for et bedre</a:t>
            </a:r>
          </a:p>
          <a:p>
            <a:r>
              <a:rPr lang="nb-NO" sz="6600" b="1" dirty="0">
                <a:solidFill>
                  <a:schemeClr val="bg1"/>
                </a:solidFill>
                <a:latin typeface="Source Sans Pro Black" panose="020B0604020202020204" pitchFamily="34" charset="0"/>
              </a:rPr>
              <a:t>samfunn</a:t>
            </a:r>
          </a:p>
        </p:txBody>
      </p:sp>
      <p:pic>
        <p:nvPicPr>
          <p:cNvPr id="9" name="Bilde 6">
            <a:extLst>
              <a:ext uri="{FF2B5EF4-FFF2-40B4-BE49-F238E27FC236}">
                <a16:creationId xmlns:a16="http://schemas.microsoft.com/office/drawing/2014/main" id="{D033F7C3-B26F-4D4B-832B-3815CAD841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4389681"/>
            <a:ext cx="950506" cy="324832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0CD4C0BD-F804-4287-9F36-CF622B3BF81D}"/>
              </a:ext>
            </a:extLst>
          </p:cNvPr>
          <p:cNvSpPr txBox="1">
            <a:spLocks/>
          </p:cNvSpPr>
          <p:nvPr/>
        </p:nvSpPr>
        <p:spPr>
          <a:xfrm>
            <a:off x="9886468" y="5733256"/>
            <a:ext cx="2341104" cy="604487"/>
          </a:xfrm>
          <a:prstGeom prst="rect">
            <a:avLst/>
          </a:prstGeom>
        </p:spPr>
        <p:txBody>
          <a:bodyPr vert="horz" lIns="46800" tIns="46800" rIns="46800" bIns="46800" rtlCol="0">
            <a:noAutofit/>
          </a:bodyPr>
          <a:lstStyle>
            <a:lvl1pPr marL="288000" indent="-2880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nb-NO" sz="1800" dirty="0">
                <a:solidFill>
                  <a:schemeClr val="bg1"/>
                </a:solidFill>
                <a:latin typeface="Skanska Sans Pro" panose="02000503060000020004" pitchFamily="50" charset="0"/>
              </a:rPr>
              <a:t>Lars Horn</a:t>
            </a:r>
          </a:p>
          <a:p>
            <a:pPr marL="0" indent="0">
              <a:spcBef>
                <a:spcPts val="0"/>
              </a:spcBef>
              <a:buNone/>
            </a:pPr>
            <a:r>
              <a:rPr lang="nb-NO" sz="1800" dirty="0">
                <a:solidFill>
                  <a:schemeClr val="bg1"/>
                </a:solidFill>
                <a:latin typeface="Skanska Sans Pro" panose="02000503060000020004" pitchFamily="50" charset="0"/>
              </a:rPr>
              <a:t>Skanska Digital</a:t>
            </a:r>
          </a:p>
        </p:txBody>
      </p:sp>
    </p:spTree>
    <p:extLst>
      <p:ext uri="{BB962C8B-B14F-4D97-AF65-F5344CB8AC3E}">
        <p14:creationId xmlns:p14="http://schemas.microsoft.com/office/powerpoint/2010/main" val="2250847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64F3F0-DAFA-4A68-94F4-69799BCF7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1828" y="4251304"/>
            <a:ext cx="3730171" cy="20982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2976F8-C6DA-48C8-AA0D-4D11396022C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6</a:t>
            </a:fld>
            <a:endParaRPr lang="en-ZA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A4AF0C-15BD-499F-8B42-7DDA7BF15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984" y="1699201"/>
            <a:ext cx="8610176" cy="4454525"/>
          </a:xfrm>
        </p:spPr>
        <p:txBody>
          <a:bodyPr/>
          <a:lstStyle/>
          <a:p>
            <a:r>
              <a:rPr lang="nb-NO" sz="1800">
                <a:latin typeface="Skanska Sans Pro" panose="02000503060000020004" pitchFamily="50" charset="0"/>
              </a:rPr>
              <a:t>Skanska Norge er en del av en bransje med betydelige klimautfordringer</a:t>
            </a:r>
          </a:p>
          <a:p>
            <a:r>
              <a:rPr lang="nb-NO" sz="1800" b="1" u="sng">
                <a:latin typeface="Skanska Sans Pro" panose="02000503060000020004" pitchFamily="50" charset="0"/>
              </a:rPr>
              <a:t>Totalt står anleggsmaskiner for 1,6% av årlige utslipp i Norge</a:t>
            </a:r>
          </a:p>
          <a:p>
            <a:r>
              <a:rPr lang="nb-NO" sz="1800">
                <a:latin typeface="Skanska Sans Pro" panose="02000503060000020004" pitchFamily="50" charset="0"/>
              </a:rPr>
              <a:t>Anleggsmarked i enorm endringer:</a:t>
            </a:r>
          </a:p>
          <a:p>
            <a:pPr lvl="1"/>
            <a:r>
              <a:rPr lang="nb-NO" sz="1800">
                <a:latin typeface="Skanska Sans Pro" panose="02000503060000020004" pitchFamily="50" charset="0"/>
              </a:rPr>
              <a:t>Kunder og kontrakter</a:t>
            </a:r>
          </a:p>
          <a:p>
            <a:pPr lvl="1"/>
            <a:r>
              <a:rPr lang="nb-NO" sz="1800">
                <a:latin typeface="Skanska Sans Pro" panose="02000503060000020004" pitchFamily="50" charset="0"/>
              </a:rPr>
              <a:t>Krav</a:t>
            </a:r>
          </a:p>
          <a:p>
            <a:pPr lvl="1"/>
            <a:r>
              <a:rPr lang="nb-NO" sz="1800">
                <a:latin typeface="Skanska Sans Pro" panose="02000503060000020004" pitchFamily="50" charset="0"/>
              </a:rPr>
              <a:t>Konkurranse fra utlandet</a:t>
            </a:r>
          </a:p>
          <a:p>
            <a:r>
              <a:rPr lang="nb-NO" sz="1800">
                <a:latin typeface="Skanska Sans Pro" panose="02000503060000020004" pitchFamily="50" charset="0"/>
              </a:rPr>
              <a:t>Mer vei for pengene</a:t>
            </a:r>
          </a:p>
          <a:p>
            <a:r>
              <a:rPr lang="nb-NO" sz="1800">
                <a:latin typeface="Skanska Sans Pro" panose="02000503060000020004" pitchFamily="50" charset="0"/>
              </a:rPr>
              <a:t>Må utnytte mulighetsrommet digitalisering gir</a:t>
            </a:r>
          </a:p>
          <a:p>
            <a:r>
              <a:rPr lang="nb-NO" sz="1800">
                <a:latin typeface="Skanska Sans Pro" panose="02000503060000020004" pitchFamily="50" charset="0"/>
              </a:rPr>
              <a:t>Vi klarer det ikke alene</a:t>
            </a:r>
          </a:p>
          <a:p>
            <a:pPr marL="0" indent="0">
              <a:buNone/>
            </a:pPr>
            <a:endParaRPr lang="nb-NO" sz="1800">
              <a:latin typeface="Skanska Sans Pro" panose="02000503060000020004" pitchFamily="50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1FCA2-7666-46C3-977E-8C5D40FF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Datadrevet Anleggsplass</a:t>
            </a:r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3A070009-0626-43D2-901A-7A24604543D1}"/>
              </a:ext>
            </a:extLst>
          </p:cNvPr>
          <p:cNvSpPr txBox="1">
            <a:spLocks/>
          </p:cNvSpPr>
          <p:nvPr/>
        </p:nvSpPr>
        <p:spPr>
          <a:xfrm>
            <a:off x="1435199" y="696913"/>
            <a:ext cx="10756800" cy="5394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>
                <a:latin typeface="Skanska Sans Pro" panose="02000503060000020004" pitchFamily="50" charset="0"/>
              </a:rPr>
              <a:t>Anleggsbransjen har en viktig rolle i det grønne skiftet</a:t>
            </a:r>
          </a:p>
        </p:txBody>
      </p:sp>
    </p:spTree>
    <p:extLst>
      <p:ext uri="{BB962C8B-B14F-4D97-AF65-F5344CB8AC3E}">
        <p14:creationId xmlns:p14="http://schemas.microsoft.com/office/powerpoint/2010/main" val="4197047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2976F8-C6DA-48C8-AA0D-4D11396022C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7</a:t>
            </a:fld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1FCA2-7666-46C3-977E-8C5D40FF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Datadrevet Anleggsplass</a:t>
            </a:r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3A070009-0626-43D2-901A-7A24604543D1}"/>
              </a:ext>
            </a:extLst>
          </p:cNvPr>
          <p:cNvSpPr txBox="1">
            <a:spLocks/>
          </p:cNvSpPr>
          <p:nvPr/>
        </p:nvSpPr>
        <p:spPr>
          <a:xfrm>
            <a:off x="1435198" y="696913"/>
            <a:ext cx="10431391" cy="5394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>
                <a:latin typeface="Skanska Sans Pro" panose="02000503060000020004" pitchFamily="50" charset="0"/>
              </a:rPr>
              <a:t>Ambisiøse klimamål, Norge i front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03C1EB-51DE-4481-BA8D-5F97673AB2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44"/>
          <a:stretch/>
        </p:blipFill>
        <p:spPr>
          <a:xfrm>
            <a:off x="8879212" y="1633220"/>
            <a:ext cx="3312788" cy="334542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246EE98-3128-43C4-82E6-CB7C6E314C49}"/>
              </a:ext>
            </a:extLst>
          </p:cNvPr>
          <p:cNvSpPr/>
          <p:nvPr/>
        </p:nvSpPr>
        <p:spPr>
          <a:xfrm>
            <a:off x="1482676" y="1633220"/>
            <a:ext cx="7396536" cy="4141938"/>
          </a:xfrm>
          <a:prstGeom prst="rect">
            <a:avLst/>
          </a:prstGeom>
        </p:spPr>
        <p:txBody>
          <a:bodyPr vert="horz" lIns="46800" tIns="46800" rIns="46800" bIns="46800" rtlCol="0">
            <a:noAutofit/>
          </a:bodyPr>
          <a:lstStyle/>
          <a:p>
            <a:pPr>
              <a:spcBef>
                <a:spcPts val="1200"/>
              </a:spcBef>
            </a:pPr>
            <a:r>
              <a:rPr lang="nb-NO" sz="2000">
                <a:latin typeface="Skanska Sans Pro" panose="02000503060000020004" pitchFamily="50" charset="0"/>
              </a:rPr>
              <a:t>Skanska Norge hadde i 2018 et utslipp på ca. 50.000 tonn CO2-ekvivalenter på drift av maskinparken. </a:t>
            </a:r>
          </a:p>
          <a:p>
            <a:pPr>
              <a:spcBef>
                <a:spcPts val="1200"/>
              </a:spcBef>
            </a:pPr>
            <a:r>
              <a:rPr lang="nb-NO" sz="2000">
                <a:latin typeface="Skanska Sans Pro" panose="02000503060000020004" pitchFamily="50" charset="0"/>
              </a:rPr>
              <a:t>Forskning og utvikling muliggjør at Norge kan ligge i front</a:t>
            </a:r>
          </a:p>
          <a:p>
            <a:pPr>
              <a:spcBef>
                <a:spcPts val="1200"/>
              </a:spcBef>
            </a:pPr>
            <a:r>
              <a:rPr lang="nb-NO" sz="2000">
                <a:latin typeface="Skanska Sans Pro" panose="02000503060000020004" pitchFamily="50" charset="0"/>
              </a:rPr>
              <a:t>Tomgangskjøring for anleggsmaskiner, 40-60% av total driftstid.</a:t>
            </a:r>
          </a:p>
          <a:p>
            <a:pPr>
              <a:spcBef>
                <a:spcPts val="1200"/>
              </a:spcBef>
            </a:pPr>
            <a:r>
              <a:rPr lang="nb-NO" sz="2000">
                <a:latin typeface="Skanska Sans Pro" panose="02000503060000020004" pitchFamily="50" charset="0"/>
              </a:rPr>
              <a:t>Det totale antall maskiner er høyere enn nødvendig.</a:t>
            </a:r>
          </a:p>
          <a:p>
            <a:pPr>
              <a:spcBef>
                <a:spcPts val="1200"/>
              </a:spcBef>
            </a:pPr>
            <a:r>
              <a:rPr lang="nb-NO" sz="2000">
                <a:latin typeface="Skanska Sans Pro" panose="02000503060000020004" pitchFamily="50" charset="0"/>
              </a:rPr>
              <a:t>Vi trenger en løsning som kan redusere dette </a:t>
            </a:r>
            <a:r>
              <a:rPr lang="nb-NO" sz="2000" b="1" u="sng">
                <a:latin typeface="Skanska Sans Pro" panose="02000503060000020004" pitchFamily="50" charset="0"/>
              </a:rPr>
              <a:t>nå</a:t>
            </a:r>
            <a:r>
              <a:rPr lang="nb-NO" sz="2000">
                <a:latin typeface="Skanska Sans Pro" panose="02000503060000020004" pitchFamily="50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nb-NO" sz="2000">
                <a:latin typeface="Skanska Sans Pro" panose="02000503060000020004" pitchFamily="50" charset="0"/>
              </a:rPr>
              <a:t>«Profit </a:t>
            </a:r>
            <a:r>
              <a:rPr lang="nb-NO" sz="2000" err="1">
                <a:latin typeface="Skanska Sans Pro" panose="02000503060000020004" pitchFamily="50" charset="0"/>
              </a:rPr>
              <a:t>with</a:t>
            </a:r>
            <a:r>
              <a:rPr lang="nb-NO" sz="2000">
                <a:latin typeface="Skanska Sans Pro" panose="02000503060000020004" pitchFamily="50" charset="0"/>
              </a:rPr>
              <a:t> purpose» - Skanska den ledene aktøren på grønt</a:t>
            </a:r>
          </a:p>
          <a:p>
            <a:pPr>
              <a:spcBef>
                <a:spcPts val="1200"/>
              </a:spcBef>
            </a:pPr>
            <a:r>
              <a:rPr lang="nb-NO" sz="2000">
                <a:latin typeface="Skanska Sans Pro" panose="02000503060000020004" pitchFamily="50" charset="0"/>
              </a:rPr>
              <a:t>Klimaambisjonene forankret helt til toppen av konsernet</a:t>
            </a:r>
          </a:p>
          <a:p>
            <a:pPr>
              <a:spcBef>
                <a:spcPts val="1200"/>
              </a:spcBef>
            </a:pPr>
            <a:endParaRPr lang="nb-NO" sz="2000">
              <a:latin typeface="Skanska Sans Pro" panose="02000503060000020004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F64639-EEEB-4F44-8DB0-3AB34D3AA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1088" y="4929749"/>
            <a:ext cx="1840912" cy="123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24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2976F8-C6DA-48C8-AA0D-4D11396022C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nb-NO" smtClean="0">
                <a:latin typeface="Skanska Sans Pro" panose="02000503060000020004" pitchFamily="50" charset="0"/>
              </a:rPr>
              <a:pPr/>
              <a:t>8</a:t>
            </a:fld>
            <a:endParaRPr lang="nb-NO">
              <a:latin typeface="Skanska Sans Pro" panose="02000503060000020004" pitchFamily="50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1FCA2-7666-46C3-977E-8C5D40FF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>
                <a:latin typeface="Skanska Sans Pro" panose="02000503060000020004" pitchFamily="50" charset="0"/>
              </a:rPr>
              <a:t>Datadrevet Anleggsplass -  Skanska Norge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3A070009-0626-43D2-901A-7A24604543D1}"/>
              </a:ext>
            </a:extLst>
          </p:cNvPr>
          <p:cNvSpPr txBox="1">
            <a:spLocks/>
          </p:cNvSpPr>
          <p:nvPr/>
        </p:nvSpPr>
        <p:spPr>
          <a:xfrm>
            <a:off x="1435198" y="696913"/>
            <a:ext cx="10431391" cy="5394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>
                <a:latin typeface="Skanska Sans Pro" panose="02000503060000020004" pitchFamily="50" charset="0"/>
              </a:rPr>
              <a:t>Data med stort potensiale</a:t>
            </a: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199F1392-994C-44CF-B1F8-EE7E87A5E8E2}"/>
              </a:ext>
            </a:extLst>
          </p:cNvPr>
          <p:cNvSpPr/>
          <p:nvPr/>
        </p:nvSpPr>
        <p:spPr>
          <a:xfrm rot="5400000">
            <a:off x="9222036" y="2007175"/>
            <a:ext cx="308896" cy="333035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>
              <a:latin typeface="Skanska Sans Pro" panose="02000503060000020004" pitchFamily="50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E199EBE-A078-467E-B820-7C88D33B6795}"/>
              </a:ext>
            </a:extLst>
          </p:cNvPr>
          <p:cNvSpPr txBox="1"/>
          <p:nvPr/>
        </p:nvSpPr>
        <p:spPr>
          <a:xfrm>
            <a:off x="7696634" y="4004984"/>
            <a:ext cx="3345029" cy="523220"/>
          </a:xfrm>
          <a:prstGeom prst="rect">
            <a:avLst/>
          </a:prstGeom>
          <a:noFill/>
        </p:spPr>
        <p:txBody>
          <a:bodyPr wrap="square" lIns="46800" rIns="46800" rtlCol="0">
            <a:spAutoFit/>
          </a:bodyPr>
          <a:lstStyle/>
          <a:p>
            <a:pPr algn="ctr"/>
            <a:r>
              <a:rPr lang="nb-NO" sz="1400">
                <a:latin typeface="Skanska Sans Pro" panose="02000503060000020004" pitchFamily="50" charset="0"/>
              </a:rPr>
              <a:t>Bruk: rapportering massetransport, timelister status på nalegget</a:t>
            </a:r>
          </a:p>
        </p:txBody>
      </p:sp>
      <p:sp>
        <p:nvSpPr>
          <p:cNvPr id="55" name="Plus Sign 54">
            <a:extLst>
              <a:ext uri="{FF2B5EF4-FFF2-40B4-BE49-F238E27FC236}">
                <a16:creationId xmlns:a16="http://schemas.microsoft.com/office/drawing/2014/main" id="{682257AB-E5E4-455F-8EEF-564049961A23}"/>
              </a:ext>
            </a:extLst>
          </p:cNvPr>
          <p:cNvSpPr/>
          <p:nvPr/>
        </p:nvSpPr>
        <p:spPr>
          <a:xfrm>
            <a:off x="11299520" y="2608958"/>
            <a:ext cx="341096" cy="387994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  <a:latin typeface="Skanska Sans Pro" panose="02000503060000020004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1E2A0F-8C36-43AB-BAE4-F20AFF241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1998365"/>
            <a:ext cx="5137658" cy="15593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0681EB-287F-4D28-8BE0-17CAE397C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598" y="1946281"/>
            <a:ext cx="3467100" cy="1571625"/>
          </a:xfrm>
          <a:prstGeom prst="rect">
            <a:avLst/>
          </a:prstGeom>
        </p:spPr>
      </p:pic>
      <p:sp>
        <p:nvSpPr>
          <p:cNvPr id="45" name="Right Brace 44">
            <a:extLst>
              <a:ext uri="{FF2B5EF4-FFF2-40B4-BE49-F238E27FC236}">
                <a16:creationId xmlns:a16="http://schemas.microsoft.com/office/drawing/2014/main" id="{05119916-CFCD-4825-9F2C-06F1C0DEF0C0}"/>
              </a:ext>
            </a:extLst>
          </p:cNvPr>
          <p:cNvSpPr/>
          <p:nvPr/>
        </p:nvSpPr>
        <p:spPr>
          <a:xfrm rot="5400000">
            <a:off x="3908987" y="1134956"/>
            <a:ext cx="308896" cy="507654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>
              <a:latin typeface="Skanska Sans Pro" panose="02000503060000020004" pitchFamily="50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8B41A2-AED7-4A19-9DFC-5B26177CAD12}"/>
              </a:ext>
            </a:extLst>
          </p:cNvPr>
          <p:cNvSpPr txBox="1"/>
          <p:nvPr/>
        </p:nvSpPr>
        <p:spPr>
          <a:xfrm>
            <a:off x="1487489" y="4005387"/>
            <a:ext cx="5137658" cy="307777"/>
          </a:xfrm>
          <a:prstGeom prst="rect">
            <a:avLst/>
          </a:prstGeom>
          <a:noFill/>
        </p:spPr>
        <p:txBody>
          <a:bodyPr wrap="square" lIns="46800" rIns="46800" rtlCol="0">
            <a:spAutoFit/>
          </a:bodyPr>
          <a:lstStyle/>
          <a:p>
            <a:pPr algn="ctr"/>
            <a:r>
              <a:rPr lang="nb-NO" sz="1400">
                <a:latin typeface="Skanska Sans Pro" panose="02000503060000020004" pitchFamily="50" charset="0"/>
              </a:rPr>
              <a:t>Bruk:  Stikkprøver, begrenset, </a:t>
            </a:r>
          </a:p>
        </p:txBody>
      </p:sp>
      <p:sp>
        <p:nvSpPr>
          <p:cNvPr id="14" name="Plus Sign 13">
            <a:extLst>
              <a:ext uri="{FF2B5EF4-FFF2-40B4-BE49-F238E27FC236}">
                <a16:creationId xmlns:a16="http://schemas.microsoft.com/office/drawing/2014/main" id="{CA02B035-4A00-45AA-B07F-E5AAE9029F0F}"/>
              </a:ext>
            </a:extLst>
          </p:cNvPr>
          <p:cNvSpPr/>
          <p:nvPr/>
        </p:nvSpPr>
        <p:spPr>
          <a:xfrm>
            <a:off x="11686679" y="2795961"/>
            <a:ext cx="341096" cy="387994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  <a:latin typeface="Skanska Sans Pro" panose="02000503060000020004" pitchFamily="50" charset="0"/>
            </a:endParaRPr>
          </a:p>
        </p:txBody>
      </p:sp>
      <p:sp>
        <p:nvSpPr>
          <p:cNvPr id="15" name="Plus Sign 14">
            <a:extLst>
              <a:ext uri="{FF2B5EF4-FFF2-40B4-BE49-F238E27FC236}">
                <a16:creationId xmlns:a16="http://schemas.microsoft.com/office/drawing/2014/main" id="{C339CC7B-032B-4CB1-862D-871BCB093861}"/>
              </a:ext>
            </a:extLst>
          </p:cNvPr>
          <p:cNvSpPr/>
          <p:nvPr/>
        </p:nvSpPr>
        <p:spPr>
          <a:xfrm>
            <a:off x="11376587" y="2996952"/>
            <a:ext cx="341096" cy="387994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  <a:latin typeface="Skanska Sans Pro" panose="02000503060000020004" pitchFamily="50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44099-6E5B-4510-912D-C7A227F2C1D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b-NO"/>
              <a:t>Lars Horn - Skanska Digital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A382B371-DFE4-486C-9446-9C6158C21C5C}"/>
              </a:ext>
            </a:extLst>
          </p:cNvPr>
          <p:cNvSpPr/>
          <p:nvPr/>
        </p:nvSpPr>
        <p:spPr>
          <a:xfrm rot="5400000">
            <a:off x="5974262" y="-55704"/>
            <a:ext cx="618303" cy="9516499"/>
          </a:xfrm>
          <a:prstGeom prst="rightBrace">
            <a:avLst>
              <a:gd name="adj1" fmla="val 8333"/>
              <a:gd name="adj2" fmla="val 497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>
              <a:latin typeface="Skanska Sans Pro" panose="02000503060000020004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379750-240A-4DA4-879B-671F93502ECA}"/>
              </a:ext>
            </a:extLst>
          </p:cNvPr>
          <p:cNvSpPr txBox="1"/>
          <p:nvPr/>
        </p:nvSpPr>
        <p:spPr>
          <a:xfrm>
            <a:off x="1525164" y="5148413"/>
            <a:ext cx="9516498" cy="707886"/>
          </a:xfrm>
          <a:prstGeom prst="rect">
            <a:avLst/>
          </a:prstGeom>
          <a:noFill/>
        </p:spPr>
        <p:txBody>
          <a:bodyPr wrap="square" lIns="46800" rIns="46800" rtlCol="0">
            <a:spAutoFit/>
          </a:bodyPr>
          <a:lstStyle/>
          <a:p>
            <a:pPr algn="ctr"/>
            <a:r>
              <a:rPr lang="nb-NO" sz="2000" dirty="0">
                <a:latin typeface="Skanska Sans Pro" panose="02000503060000020004" pitchFamily="50" charset="0"/>
              </a:rPr>
              <a:t>Hypotese : stort potensiale i bruk av data, og endre oss til å bli en mer </a:t>
            </a:r>
          </a:p>
          <a:p>
            <a:pPr algn="ctr"/>
            <a:r>
              <a:rPr lang="nb-NO" sz="2000" dirty="0">
                <a:latin typeface="Skanska Sans Pro" panose="02000503060000020004" pitchFamily="50" charset="0"/>
              </a:rPr>
              <a:t>datadreven entreprenør som bygger med lavest mulig klimafotavtrykk</a:t>
            </a:r>
          </a:p>
        </p:txBody>
      </p:sp>
    </p:spTree>
    <p:extLst>
      <p:ext uri="{BB962C8B-B14F-4D97-AF65-F5344CB8AC3E}">
        <p14:creationId xmlns:p14="http://schemas.microsoft.com/office/powerpoint/2010/main" val="4201307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C923C8-CC5E-4CCA-B29B-4E0FD31326B6}"/>
              </a:ext>
            </a:extLst>
          </p:cNvPr>
          <p:cNvSpPr/>
          <p:nvPr/>
        </p:nvSpPr>
        <p:spPr>
          <a:xfrm>
            <a:off x="1" y="680358"/>
            <a:ext cx="1306286" cy="5657373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A4279-A182-4F4A-9B8B-3A96940F50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897" y="680358"/>
            <a:ext cx="10056459" cy="565737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60E07BC-3DC4-4D54-A5C9-C611306CE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4963" y="836712"/>
            <a:ext cx="7460316" cy="479976"/>
          </a:xfrm>
        </p:spPr>
        <p:txBody>
          <a:bodyPr/>
          <a:lstStyle/>
          <a:p>
            <a:r>
              <a:rPr lang="nb-NO" b="1" dirty="0">
                <a:latin typeface="Skanska Sans Pro" panose="02000503060000020004" pitchFamily="50" charset="0"/>
              </a:rPr>
              <a:t>Forskningsprosjektet - Datadrevet Anleggsplass</a:t>
            </a:r>
          </a:p>
          <a:p>
            <a:pPr>
              <a:lnSpc>
                <a:spcPct val="100000"/>
              </a:lnSpc>
            </a:pPr>
            <a:endParaRPr lang="nb-NO" b="1" dirty="0">
              <a:latin typeface="Skanska Sans Pro" panose="02000503060000020004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6EF08C-83FF-43A2-9E17-13C5EBA95597}"/>
              </a:ext>
            </a:extLst>
          </p:cNvPr>
          <p:cNvSpPr/>
          <p:nvPr/>
        </p:nvSpPr>
        <p:spPr>
          <a:xfrm>
            <a:off x="10885714" y="680358"/>
            <a:ext cx="1306286" cy="5657373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BAB79-1B18-401F-AF2D-8797FF7EB8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5695" y="6093296"/>
            <a:ext cx="2736304" cy="29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09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428ed73759e588d4f8bd97a422625245c187"/>
</p:tagLst>
</file>

<file path=ppt/theme/theme1.xml><?xml version="1.0" encoding="utf-8"?>
<a:theme xmlns:a="http://schemas.openxmlformats.org/drawingml/2006/main" name="Skanska_16x9_en">
  <a:themeElements>
    <a:clrScheme name="1_Skanska_White_Green">
      <a:dk1>
        <a:srgbClr val="293E6B"/>
      </a:dk1>
      <a:lt1>
        <a:sysClr val="window" lastClr="FFFFFF"/>
      </a:lt1>
      <a:dk2>
        <a:srgbClr val="FFFFFF"/>
      </a:dk2>
      <a:lt2>
        <a:srgbClr val="77B800"/>
      </a:lt2>
      <a:accent1>
        <a:srgbClr val="77B800"/>
      </a:accent1>
      <a:accent2>
        <a:srgbClr val="FFCB00"/>
      </a:accent2>
      <a:accent3>
        <a:srgbClr val="808080"/>
      </a:accent3>
      <a:accent4>
        <a:srgbClr val="0078C9"/>
      </a:accent4>
      <a:accent5>
        <a:srgbClr val="E57200"/>
      </a:accent5>
      <a:accent6>
        <a:srgbClr val="BED600"/>
      </a:accent6>
      <a:hlink>
        <a:srgbClr val="293E6B"/>
      </a:hlink>
      <a:folHlink>
        <a:srgbClr val="800080"/>
      </a:folHlink>
    </a:clrScheme>
    <a:fontScheme name="Skansk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46800" rIns="46800" rtlCol="0">
        <a:spAutoFit/>
      </a:bodyPr>
      <a:lstStyle>
        <a:defPPr>
          <a:defRPr sz="1400" dirty="0" err="1" smtClean="0"/>
        </a:defPPr>
      </a:lstStyle>
    </a:txDef>
  </a:objectDefaults>
  <a:extraClrSchemeLst/>
  <a:custClrLst>
    <a:custClr name="Skanska Dark Blue">
      <a:srgbClr val="293E6B"/>
    </a:custClr>
    <a:custClr name="Skanska Blue">
      <a:srgbClr val="0078C9"/>
    </a:custClr>
    <a:custClr name="Skanska Light Blue">
      <a:srgbClr val="5BB4E5"/>
    </a:custClr>
    <a:custClr name="Skanska Light Light Blue">
      <a:srgbClr val="C0DDEA"/>
    </a:custClr>
    <a:custClr name="Skanska Dark Green">
      <a:srgbClr val="3D9B35"/>
    </a:custClr>
    <a:custClr name="Skanska Green">
      <a:srgbClr val="77B800"/>
    </a:custClr>
    <a:custClr name="Skanska Light Green">
      <a:srgbClr val="BED600"/>
    </a:custClr>
    <a:custClr name="Skanska Orange">
      <a:srgbClr val="E57200"/>
    </a:custClr>
    <a:custClr name="Skanska Yellow">
      <a:srgbClr val="FFCB00"/>
    </a:custClr>
    <a:custClr name="Skanska Light Yellow">
      <a:srgbClr val="EADF00"/>
    </a:custClr>
    <a:custClr name="Skanska Grey">
      <a:srgbClr val="808080"/>
    </a:custClr>
  </a:custClrLst>
  <a:extLst>
    <a:ext uri="{05A4C25C-085E-4340-85A3-A5531E510DB2}">
      <thm15:themeFamily xmlns:thm15="http://schemas.microsoft.com/office/thememl/2012/main" name="Skanska_16x9.pptx [Read-Only]" id="{AB026832-74D8-4EDE-94D6-D1AE78FDA258}" vid="{10924767-5861-4BFC-9E19-5FDF3B9A9C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kanska_DarkBlue">
      <a:dk1>
        <a:srgbClr val="002551"/>
      </a:dk1>
      <a:lt1>
        <a:sysClr val="window" lastClr="FFFFFF"/>
      </a:lt1>
      <a:dk2>
        <a:srgbClr val="293E6B"/>
      </a:dk2>
      <a:lt2>
        <a:srgbClr val="FFFFFF"/>
      </a:lt2>
      <a:accent1>
        <a:srgbClr val="293E6B"/>
      </a:accent1>
      <a:accent2>
        <a:srgbClr val="77B800"/>
      </a:accent2>
      <a:accent3>
        <a:srgbClr val="FFCB00"/>
      </a:accent3>
      <a:accent4>
        <a:srgbClr val="0078C9"/>
      </a:accent4>
      <a:accent5>
        <a:srgbClr val="E57200"/>
      </a:accent5>
      <a:accent6>
        <a:srgbClr val="BED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7360</TotalTime>
  <Words>949</Words>
  <Application>Microsoft Macintosh PowerPoint</Application>
  <PresentationFormat>Widescreen</PresentationFormat>
  <Paragraphs>185</Paragraphs>
  <Slides>20</Slides>
  <Notes>16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20</vt:i4>
      </vt:variant>
    </vt:vector>
  </HeadingPairs>
  <TitlesOfParts>
    <vt:vector size="27" baseType="lpstr">
      <vt:lpstr>Arial</vt:lpstr>
      <vt:lpstr>Calibri</vt:lpstr>
      <vt:lpstr>Skanska Sans Pro</vt:lpstr>
      <vt:lpstr>Skanska Sans Pro Black</vt:lpstr>
      <vt:lpstr>Source Sans Pro Black</vt:lpstr>
      <vt:lpstr>Times New Roman</vt:lpstr>
      <vt:lpstr>Skanska_16x9_en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Skanska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Skanska Presentasjon Hent Skanskas PowerPoint maler i ulike farger</dc:title>
  <dc:creator>Linge, Geir Nordal</dc:creator>
  <cp:lastModifiedBy>Henning Brikt Andersen</cp:lastModifiedBy>
  <cp:revision>85</cp:revision>
  <cp:lastPrinted>2015-03-30T11:17:45Z</cp:lastPrinted>
  <dcterms:created xsi:type="dcterms:W3CDTF">2017-08-03T06:03:50Z</dcterms:created>
  <dcterms:modified xsi:type="dcterms:W3CDTF">2020-03-04T12:06:38Z</dcterms:modified>
</cp:coreProperties>
</file>