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4"/>
  </p:notesMasterIdLst>
  <p:sldIdLst>
    <p:sldId id="3123" r:id="rId3"/>
    <p:sldId id="1406" r:id="rId4"/>
    <p:sldId id="3129" r:id="rId5"/>
    <p:sldId id="696" r:id="rId6"/>
    <p:sldId id="3128" r:id="rId7"/>
    <p:sldId id="3130" r:id="rId8"/>
    <p:sldId id="616" r:id="rId9"/>
    <p:sldId id="954" r:id="rId10"/>
    <p:sldId id="3125" r:id="rId11"/>
    <p:sldId id="3120" r:id="rId12"/>
    <p:sldId id="3124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469" autoAdjust="0"/>
  </p:normalViewPr>
  <p:slideViewPr>
    <p:cSldViewPr snapToGrid="0">
      <p:cViewPr>
        <p:scale>
          <a:sx n="81" d="100"/>
          <a:sy n="81" d="100"/>
        </p:scale>
        <p:origin x="-814" y="-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19F63-587D-446E-9A03-6454303F9918}" type="datetimeFigureOut">
              <a:rPr lang="nb-NO" smtClean="0"/>
              <a:t>04.03.2020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9DF42-7AF6-40CC-A43F-503C2BAFFB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299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F20A9-E7EA-428D-94D8-62A76520D90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37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dirty="0"/>
              <a:t>Digitaliseringen griper inn på tvers – på tvers av næringer, på tvers av sektorer, på tvers av konstitusjonelle ansvar. </a:t>
            </a: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nb-NO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betyr at vi må tenke annerledes om organisering. Vi må bygge kompetanse på tvers – vi må utvikle teknologier som fungerer på tvers – vi må utvikle bedrifter som opererer på tvers – vi må utvikle regelverk på tvers – og vi må sørge for at forvaltningen også kan operere på tvers. </a:t>
            </a:r>
          </a:p>
          <a:p>
            <a:endParaRPr lang="nb-NO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b="1" dirty="0"/>
              <a:t>Norske bedrifter må være digital ledende innen sine markedsområder for å sikre global konkurransekraft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0BFD-4B98-4928-AB96-684D1C0E7DC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99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dirty="0"/>
              <a:t>Digitaliseringen griper inn på tvers – på tvers av næringer, på tvers av sektorer, på tvers av konstitusjonelle ansvar. </a:t>
            </a: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nb-NO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betyr at vi må tenke annerledes om organisering. Vi må bygge kompetanse på tvers – vi må utvikle teknologier som fungerer på tvers – vi må utvikle bedrifter som opererer på tvers – vi må utvikle regelverk på tvers – og vi må sørge for at forvaltningen også kan operere på tvers. </a:t>
            </a:r>
          </a:p>
          <a:p>
            <a:endParaRPr lang="nb-NO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b="1" dirty="0"/>
              <a:t>Norske bedrifter må være digital ledende innen sine markedsområder for å sikre global konkurransekraft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10BFD-4B98-4928-AB96-684D1C0E7DCB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2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10BFD-4B98-4928-AB96-684D1C0E7DCB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471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10BFD-4B98-4928-AB96-684D1C0E7DCB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6697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nb-NO" sz="1200" b="1" dirty="0"/>
              <a:t>Accenture og </a:t>
            </a:r>
            <a:r>
              <a:rPr lang="nb-NO" sz="1200" b="1" dirty="0" err="1"/>
              <a:t>Frontier</a:t>
            </a:r>
            <a:r>
              <a:rPr lang="nb-NO" sz="1200" b="1" dirty="0"/>
              <a:t> </a:t>
            </a:r>
            <a:r>
              <a:rPr lang="nb-NO" sz="1200" b="1" dirty="0" err="1"/>
              <a:t>Economics</a:t>
            </a:r>
            <a:r>
              <a:rPr lang="nb-NO" sz="1200" b="1" dirty="0"/>
              <a:t> </a:t>
            </a:r>
            <a:r>
              <a:rPr lang="nb-NO" sz="1200" dirty="0"/>
              <a:t>AI alene kan øke lønnsomheten til firmaer, som tar teknologien fullt i bruk, med i snitt 38 % innen 2035. </a:t>
            </a: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nb-NO" sz="1200" b="1" dirty="0"/>
              <a:t>Gartner</a:t>
            </a:r>
            <a:r>
              <a:rPr lang="nb-NO" sz="1200" dirty="0"/>
              <a:t> spår at AI vil utføre arbeid som tilsvarer 6,2 milliarder arbeidstimer allerede i 2021, og skape en produksjonsverdi på 26 000 milliarder kroner. </a:t>
            </a: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nb-NO" sz="1200" b="1" dirty="0"/>
              <a:t>Gartner</a:t>
            </a:r>
            <a:r>
              <a:rPr lang="nb-NO" sz="1200" dirty="0"/>
              <a:t> en vekstrate på over 60 prosent i 2019. De finner i sin undersøkelse blant 3000 IT-direktører at AI gjorde et kvantesprang i fjor. I 2017 svarte 7 prosent at AI er dagens mest banebrytende teknologi. I 2018 var tallet steget til 40 prosent. </a:t>
            </a:r>
          </a:p>
          <a:p>
            <a:pPr marL="171450" marR="0" lvl="0" indent="-17145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1" dirty="0" err="1"/>
              <a:t>Vinnova</a:t>
            </a:r>
            <a:r>
              <a:rPr lang="nb-NO" sz="1200" dirty="0"/>
              <a:t> (Sveriges Innovasjon Norge) mener at vekstpotensialet i svensk næringsliv vil være dobbelt så stort med høy bruk av AI som uten.</a:t>
            </a: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nb-NO" sz="1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0BFD-4B98-4928-AB96-684D1C0E7DC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330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Har tatt en posisjon. Naturlig at vi jobber videre med dette.</a:t>
            </a:r>
          </a:p>
          <a:p>
            <a:r>
              <a:rPr lang="nb-NO" dirty="0"/>
              <a:t>Innspillene og forventningene påvirker også hva vi ser på og jobber med.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F20A9-E7EA-428D-94D8-62A76520D90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6056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Bildet fra </a:t>
            </a:r>
            <a:r>
              <a:rPr lang="nb-NO" dirty="0" err="1"/>
              <a:t>Arendalsuken</a:t>
            </a:r>
            <a:r>
              <a:rPr lang="nb-NO" dirty="0"/>
              <a:t>, og mange av eierne her. Alle opptatt av data, men mangler de praktiske tiltakene: Hvordan hente verdi utav data</a:t>
            </a:r>
          </a:p>
          <a:p>
            <a:endParaRPr lang="nb-NO" dirty="0"/>
          </a:p>
          <a:p>
            <a:r>
              <a:rPr lang="nb-NO" dirty="0"/>
              <a:t>Med bakgrunn i diskusjoner med målgruppe, eiere, det offentlige og andre -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F20A9-E7EA-428D-94D8-62A76520D90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1332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C5FE9-FC5B-4BAD-87E6-D2074E830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679" y="1660344"/>
            <a:ext cx="4842599" cy="1112036"/>
          </a:xfrm>
        </p:spPr>
        <p:txBody>
          <a:bodyPr wrap="square" anchor="t">
            <a:spAutoFit/>
          </a:bodyPr>
          <a:lstStyle>
            <a:lvl1pPr algn="l">
              <a:lnSpc>
                <a:spcPts val="4500"/>
              </a:lnSpc>
              <a:defRPr sz="3500">
                <a:solidFill>
                  <a:schemeClr val="l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F3346-D612-4140-8DF7-371A61FAB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679" y="3184195"/>
            <a:ext cx="4842599" cy="284245"/>
          </a:xfrm>
        </p:spPr>
        <p:txBody>
          <a:bodyPr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38EF2-F6D1-4271-92A5-21D958CE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 dirty="0"/>
              <a:t>digitalnorway.com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037EFE9-98B8-4524-BC7F-854E635A1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5"/>
          <a:stretch/>
        </p:blipFill>
        <p:spPr>
          <a:xfrm>
            <a:off x="947738" y="6187529"/>
            <a:ext cx="1435416" cy="29412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A3082EB4-F425-45F0-BFC2-B222987BE9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62"/>
          <a:stretch/>
        </p:blipFill>
        <p:spPr>
          <a:xfrm>
            <a:off x="633898" y="6187529"/>
            <a:ext cx="313840" cy="2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5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+ picture #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1ADF75-77D3-4352-81D0-BD5A628193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62" y="0"/>
            <a:ext cx="6096438" cy="6857999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31832-3BA7-4CC6-89FF-81CEB986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9" y="570075"/>
            <a:ext cx="4842606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063FA-1B9A-48F3-9489-ED717FEBD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9" y="1707641"/>
            <a:ext cx="4842606" cy="4129545"/>
          </a:xfrm>
        </p:spPr>
        <p:txBody>
          <a:bodyPr/>
          <a:lstStyle>
            <a:lvl1pPr marL="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1pPr>
            <a:lvl2pPr marL="4572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2pPr>
            <a:lvl3pPr marL="9144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3pPr>
            <a:lvl4pPr marL="13716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4pPr>
            <a:lvl5pPr marL="18288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200DC-5131-494D-B569-92E61F79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 dirty="0"/>
              <a:t>digitalnorway.com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5AE17CC-F8D2-4C6D-897C-D8D2915E2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2" y="6187529"/>
            <a:ext cx="1748912" cy="2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2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+ picture #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1ADF75-77D3-4352-81D0-BD5A628193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62" y="0"/>
            <a:ext cx="6096438" cy="6857999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31832-3BA7-4CC6-89FF-81CEB986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9" y="570075"/>
            <a:ext cx="4842606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063FA-1B9A-48F3-9489-ED717FEBD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9" y="1707641"/>
            <a:ext cx="4842606" cy="4129545"/>
          </a:xfrm>
        </p:spPr>
        <p:txBody>
          <a:bodyPr/>
          <a:lstStyle>
            <a:lvl1pPr marL="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1pPr>
            <a:lvl2pPr marL="4572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2pPr>
            <a:lvl3pPr marL="9144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3pPr>
            <a:lvl4pPr marL="13716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4pPr>
            <a:lvl5pPr marL="18288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200DC-5131-494D-B569-92E61F79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 dirty="0"/>
              <a:t>digitalnorway.com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9B07150-43DA-471E-B99E-20A3C94923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5"/>
          <a:stretch/>
        </p:blipFill>
        <p:spPr>
          <a:xfrm>
            <a:off x="947738" y="6187529"/>
            <a:ext cx="1435416" cy="29412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6B37AA3-112E-4620-8275-BD6B05901F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62"/>
          <a:stretch/>
        </p:blipFill>
        <p:spPr>
          <a:xfrm>
            <a:off x="633898" y="6187529"/>
            <a:ext cx="313840" cy="2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1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+ picture #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1ADF75-77D3-4352-81D0-BD5A628193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62" y="0"/>
            <a:ext cx="6096438" cy="6857999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31832-3BA7-4CC6-89FF-81CEB986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9" y="570075"/>
            <a:ext cx="4842606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063FA-1B9A-48F3-9489-ED717FEBD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9" y="1707641"/>
            <a:ext cx="4842606" cy="4129545"/>
          </a:xfrm>
        </p:spPr>
        <p:txBody>
          <a:bodyPr/>
          <a:lstStyle>
            <a:lvl1pPr marL="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1pPr>
            <a:lvl2pPr marL="4572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2pPr>
            <a:lvl3pPr marL="9144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3pPr>
            <a:lvl4pPr marL="13716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4pPr>
            <a:lvl5pPr marL="18288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200DC-5131-494D-B569-92E61F79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 dirty="0"/>
              <a:t>digitalnorway.com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4554D56-AAB8-4BA9-B22C-3226A0521D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5"/>
          <a:stretch/>
        </p:blipFill>
        <p:spPr>
          <a:xfrm>
            <a:off x="947738" y="6187529"/>
            <a:ext cx="1435416" cy="29412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EA65415-424F-4F2A-82AA-F430AC1A3C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62"/>
          <a:stretch/>
        </p:blipFill>
        <p:spPr>
          <a:xfrm>
            <a:off x="633898" y="6187529"/>
            <a:ext cx="313840" cy="2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19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ADFF9-CCEE-4F2C-A21F-A100BD71C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 dirty="0"/>
              <a:t>digitalnorway.com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B997BBA-B8C4-4718-901B-C497531660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5"/>
          <a:stretch/>
        </p:blipFill>
        <p:spPr>
          <a:xfrm>
            <a:off x="947738" y="6187529"/>
            <a:ext cx="1435416" cy="29412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8EA1071-BF66-4D31-B83A-7A037A282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62"/>
          <a:stretch/>
        </p:blipFill>
        <p:spPr>
          <a:xfrm>
            <a:off x="633898" y="6187529"/>
            <a:ext cx="313840" cy="2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98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63670-9B39-4857-B696-9FE2444F6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ADFF9-CCEE-4F2C-A21F-A100BD71C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digitalnorway.com</a:t>
            </a:r>
          </a:p>
        </p:txBody>
      </p:sp>
    </p:spTree>
    <p:extLst>
      <p:ext uri="{BB962C8B-B14F-4D97-AF65-F5344CB8AC3E}">
        <p14:creationId xmlns:p14="http://schemas.microsoft.com/office/powerpoint/2010/main" val="2413922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A5E386-EF8C-4C66-BEFE-8DA61656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digitalnorway.com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9421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tat/midtstilt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87DE78-8F3E-4325-8F1A-16BED5CC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56" y="2716146"/>
            <a:ext cx="10817087" cy="560731"/>
          </a:xfrm>
        </p:spPr>
        <p:txBody>
          <a:bodyPr anchor="ctr" anchorCtr="0"/>
          <a:lstStyle>
            <a:lvl1pPr algn="ctr">
              <a:lnSpc>
                <a:spcPct val="110000"/>
              </a:lnSpc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84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FC2C5592-DB8C-48DB-BAD7-0D33735A9E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8DEF645-577D-4156-B264-16D47580B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117" y="2170360"/>
            <a:ext cx="5185719" cy="612091"/>
          </a:xfrm>
        </p:spPr>
        <p:txBody>
          <a:bodyPr anchor="b"/>
          <a:lstStyle>
            <a:lvl1pPr algn="l">
              <a:lnSpc>
                <a:spcPct val="102000"/>
              </a:lnSpc>
              <a:defRPr lang="nb-NO" sz="3500" b="1" i="0" u="none" strike="noStrike" baseline="0" smtClean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D427772-8DB2-465A-8672-C7C8193FA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117" y="3181906"/>
            <a:ext cx="5185719" cy="332335"/>
          </a:xfrm>
        </p:spPr>
        <p:txBody>
          <a:bodyPr wrap="square">
            <a:spAutoFit/>
          </a:bodyPr>
          <a:lstStyle>
            <a:lvl1pPr marL="0" indent="0" algn="l">
              <a:buNone/>
              <a:defRPr sz="1500">
                <a:latin typeface="Sofia Pro Regular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EB7166D-7D90-4581-835F-5BBCBB6AA3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023" y="6236404"/>
            <a:ext cx="10885954" cy="24231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32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87DE78-8F3E-4325-8F1A-16BED5CC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58CAA5-D240-4DE2-89DA-C1584A699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657350"/>
            <a:ext cx="10960186" cy="4519613"/>
          </a:xfrm>
        </p:spPr>
        <p:txBody>
          <a:bodyPr/>
          <a:lstStyle>
            <a:lvl1pPr>
              <a:spcBef>
                <a:spcPts val="300"/>
              </a:spcBef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3759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lite bilde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87DE78-8F3E-4325-8F1A-16BED5CC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58CAA5-D240-4DE2-89DA-C1584A699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D58EFB41-666D-48B9-9DDC-0E118BDDE4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7355" y="1749425"/>
            <a:ext cx="5336286" cy="410767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2974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13A85BD-9544-48CE-81DC-35E342868F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563" y="0"/>
            <a:ext cx="6096438" cy="685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C5FE9-FC5B-4BAD-87E6-D2074E830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679" y="1660344"/>
            <a:ext cx="4842599" cy="1112036"/>
          </a:xfrm>
        </p:spPr>
        <p:txBody>
          <a:bodyPr wrap="square" anchor="t">
            <a:spAutoFit/>
          </a:bodyPr>
          <a:lstStyle>
            <a:lvl1pPr algn="l">
              <a:lnSpc>
                <a:spcPts val="4500"/>
              </a:lnSpc>
              <a:defRPr sz="3500">
                <a:solidFill>
                  <a:schemeClr val="l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F3346-D612-4140-8DF7-371A61FAB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679" y="3184195"/>
            <a:ext cx="4842599" cy="284245"/>
          </a:xfrm>
        </p:spPr>
        <p:txBody>
          <a:bodyPr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38EF2-F6D1-4271-92A5-21D958CE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/>
              <a:t>digitalnorway.com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84631B2-5357-46F2-96A2-CF39B8E16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5"/>
          <a:stretch/>
        </p:blipFill>
        <p:spPr>
          <a:xfrm>
            <a:off x="947738" y="6187529"/>
            <a:ext cx="1435416" cy="294126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8BBCDA5-6464-4F50-B9A5-82E677E6B4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62"/>
          <a:stretch/>
        </p:blipFill>
        <p:spPr>
          <a:xfrm>
            <a:off x="633898" y="6187529"/>
            <a:ext cx="313840" cy="2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75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87DE78-8F3E-4325-8F1A-16BED5CC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58CAA5-D240-4DE2-89DA-C1584A699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4" y="1657350"/>
            <a:ext cx="5424359" cy="45196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AB07C64A-F7DF-46DB-912A-E935C9B85C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86619" y="1657350"/>
            <a:ext cx="5424359" cy="45196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9454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idtstilt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87DE78-8F3E-4325-8F1A-16BED5CC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56" y="2716146"/>
            <a:ext cx="10817087" cy="560731"/>
          </a:xfrm>
        </p:spPr>
        <p:txBody>
          <a:bodyPr anchor="ctr" anchorCtr="0"/>
          <a:lstStyle>
            <a:lvl1pPr algn="ctr">
              <a:lnSpc>
                <a:spcPct val="110000"/>
              </a:lnSpc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217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36D352-2826-464A-BAEE-74541A4B8D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8">
            <a:extLst>
              <a:ext uri="{FF2B5EF4-FFF2-40B4-BE49-F238E27FC236}">
                <a16:creationId xmlns:a16="http://schemas.microsoft.com/office/drawing/2014/main" id="{15F2DCBE-29D3-4B42-B466-91235EA9AC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023" y="6236404"/>
            <a:ext cx="10885954" cy="24231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273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innhold, 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87DE78-8F3E-4325-8F1A-16BED5CC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14" y="518387"/>
            <a:ext cx="4863962" cy="861774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58CAA5-D240-4DE2-89DA-C1584A699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ilde 10">
            <a:extLst>
              <a:ext uri="{FF2B5EF4-FFF2-40B4-BE49-F238E27FC236}">
                <a16:creationId xmlns:a16="http://schemas.microsoft.com/office/drawing/2014/main" id="{93AE7817-6A13-48DB-8853-FA2003E504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097CF814-B648-4F0A-9294-78B270F2D5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023" y="6236404"/>
            <a:ext cx="10885954" cy="24231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642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innhold, mørk"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87DE78-8F3E-4325-8F1A-16BED5CC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14" y="518387"/>
            <a:ext cx="4863962" cy="4770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58CAA5-D240-4DE2-89DA-C1584A699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bilde 10">
            <a:extLst>
              <a:ext uri="{FF2B5EF4-FFF2-40B4-BE49-F238E27FC236}">
                <a16:creationId xmlns:a16="http://schemas.microsoft.com/office/drawing/2014/main" id="{93AE7817-6A13-48DB-8853-FA2003E504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097CF814-B648-4F0A-9294-78B270F2D5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023" y="6236404"/>
            <a:ext cx="10885954" cy="24231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89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3FB4DC94-0B66-412C-AB05-A4F64E21EC84}"/>
              </a:ext>
            </a:extLst>
          </p:cNvPr>
          <p:cNvSpPr txBox="1"/>
          <p:nvPr userDrawn="1"/>
        </p:nvSpPr>
        <p:spPr>
          <a:xfrm>
            <a:off x="4273378" y="5966418"/>
            <a:ext cx="36452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dirty="0">
                <a:solidFill>
                  <a:schemeClr val="bg1"/>
                </a:solidFill>
              </a:rPr>
              <a:t>www.digital21.no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6D79D5C-75E4-4940-96E9-CB0528AE36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7" y="2988563"/>
            <a:ext cx="10799086" cy="8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4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5936AA-66C6-4258-8F82-41BBDB48E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5491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06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31832-3BA7-4CC6-89FF-81CEB9861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063FA-1B9A-48F3-9489-ED717FEBD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200DC-5131-494D-B569-92E61F79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digitalnorway.com</a:t>
            </a:r>
          </a:p>
        </p:txBody>
      </p:sp>
    </p:spTree>
    <p:extLst>
      <p:ext uri="{BB962C8B-B14F-4D97-AF65-F5344CB8AC3E}">
        <p14:creationId xmlns:p14="http://schemas.microsoft.com/office/powerpoint/2010/main" val="1082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31832-3BA7-4CC6-89FF-81CEB9861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063FA-1B9A-48F3-9489-ED717FEBD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9" y="1707641"/>
            <a:ext cx="4842606" cy="412954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200DC-5131-494D-B569-92E61F79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digitalnorway.com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1ADF75-77D3-4352-81D0-BD5A628193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5180" y="1753419"/>
            <a:ext cx="5332232" cy="4083767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0763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69E02-0803-4377-9086-18455A729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4EB5D-8491-4377-8135-620C2CCD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digitalnorway.com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1438564-155B-4614-BA81-2525C5F54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9" y="1707641"/>
            <a:ext cx="5335868" cy="412954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515C07C-D725-4965-B942-BDC7079AD79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22455" y="1707641"/>
            <a:ext cx="5335868" cy="412954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0396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63670-9B39-4857-B696-9FE2444F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33" y="1011115"/>
            <a:ext cx="10923733" cy="4835770"/>
          </a:xfrm>
        </p:spPr>
        <p:txBody>
          <a:bodyPr>
            <a:noAutofit/>
          </a:bodyPr>
          <a:lstStyle>
            <a:lvl1pPr algn="ctr">
              <a:lnSpc>
                <a:spcPts val="4000"/>
              </a:lnSpc>
              <a:defRPr sz="3000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ADFF9-CCEE-4F2C-A21F-A100BD71C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digitalnorway.com</a:t>
            </a:r>
          </a:p>
        </p:txBody>
      </p:sp>
    </p:spTree>
    <p:extLst>
      <p:ext uri="{BB962C8B-B14F-4D97-AF65-F5344CB8AC3E}">
        <p14:creationId xmlns:p14="http://schemas.microsoft.com/office/powerpoint/2010/main" val="343711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8323B5-8D75-4C14-AF8B-25884D2432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A5E386-EF8C-4C66-BEFE-8DA61656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 dirty="0"/>
              <a:t>digitalnorway.com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E767300-E878-41BA-861A-0CFC07B688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242" y="6187529"/>
            <a:ext cx="1748912" cy="29412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234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ictur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1ADF75-77D3-4352-81D0-BD5A628193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5180" y="0"/>
            <a:ext cx="5966820" cy="6857999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31832-3BA7-4CC6-89FF-81CEB986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9" y="570075"/>
            <a:ext cx="4842606" cy="384721"/>
          </a:xfrm>
        </p:spPr>
        <p:txBody>
          <a:bodyPr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063FA-1B9A-48F3-9489-ED717FEBD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9" y="1707641"/>
            <a:ext cx="4842606" cy="4129545"/>
          </a:xfrm>
        </p:spPr>
        <p:txBody>
          <a:bodyPr/>
          <a:lstStyle>
            <a:lvl1pPr marL="0" indent="0">
              <a:spcBef>
                <a:spcPts val="2000"/>
              </a:spcBef>
              <a:buNone/>
              <a:defRPr/>
            </a:lvl1pPr>
            <a:lvl2pPr marL="457200" indent="0">
              <a:spcBef>
                <a:spcPts val="2000"/>
              </a:spcBef>
              <a:buNone/>
              <a:defRPr/>
            </a:lvl2pPr>
            <a:lvl3pPr marL="914400" indent="0">
              <a:spcBef>
                <a:spcPts val="2000"/>
              </a:spcBef>
              <a:buNone/>
              <a:defRPr/>
            </a:lvl3pPr>
            <a:lvl4pPr marL="1371600" indent="0">
              <a:spcBef>
                <a:spcPts val="2000"/>
              </a:spcBef>
              <a:buNone/>
              <a:defRPr/>
            </a:lvl4pPr>
            <a:lvl5pPr marL="1828800" indent="0">
              <a:spcBef>
                <a:spcPts val="2000"/>
              </a:spcBef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200DC-5131-494D-B569-92E61F79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 dirty="0"/>
              <a:t>digitalnorway.com</a:t>
            </a:r>
          </a:p>
        </p:txBody>
      </p:sp>
    </p:spTree>
    <p:extLst>
      <p:ext uri="{BB962C8B-B14F-4D97-AF65-F5344CB8AC3E}">
        <p14:creationId xmlns:p14="http://schemas.microsoft.com/office/powerpoint/2010/main" val="225553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+ picture #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1ADF75-77D3-4352-81D0-BD5A628193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62" y="0"/>
            <a:ext cx="6096438" cy="6857999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31832-3BA7-4CC6-89FF-81CEB986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9" y="570075"/>
            <a:ext cx="4842606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063FA-1B9A-48F3-9489-ED717FEBD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9" y="1707641"/>
            <a:ext cx="4842606" cy="4129545"/>
          </a:xfrm>
        </p:spPr>
        <p:txBody>
          <a:bodyPr/>
          <a:lstStyle>
            <a:lvl1pPr marL="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1pPr>
            <a:lvl2pPr marL="4572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2pPr>
            <a:lvl3pPr marL="9144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3pPr>
            <a:lvl4pPr marL="13716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4pPr>
            <a:lvl5pPr marL="18288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200DC-5131-494D-B569-92E61F79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 dirty="0"/>
              <a:t>digitalnorway.com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4E3A44F-9F48-4EDA-B9E9-AD333CBAA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2" y="6187529"/>
            <a:ext cx="1748912" cy="2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801507-A941-4E9E-B2F7-DF693D58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8" y="570075"/>
            <a:ext cx="10923733" cy="3847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12669-ACA4-4330-A8E8-C2C692F26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678" y="1707641"/>
            <a:ext cx="10923749" cy="41295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A21DC-BB60-4057-B9C2-429CAFF8E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42611" y="6300145"/>
            <a:ext cx="41148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digitalnorway.com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6713FE44-0B57-4DF8-9351-77D8930F0F2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8" y="6187529"/>
            <a:ext cx="1749600" cy="2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4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000"/>
        </a:lnSpc>
        <a:spcBef>
          <a:spcPts val="500"/>
        </a:spcBef>
        <a:buClr>
          <a:schemeClr val="accent1"/>
        </a:buClr>
        <a:buFont typeface="Museo Sans 300" panose="02000000000000000000" pitchFamily="50" charset="0"/>
        <a:buChar char="∞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000"/>
        </a:lnSpc>
        <a:spcBef>
          <a:spcPts val="500"/>
        </a:spcBef>
        <a:buClr>
          <a:schemeClr val="accent1"/>
        </a:buClr>
        <a:buFont typeface="Museo Sans 300" panose="02000000000000000000" pitchFamily="50" charset="0"/>
        <a:buChar char="∞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500"/>
        </a:spcBef>
        <a:buClr>
          <a:schemeClr val="accent1"/>
        </a:buClr>
        <a:buFont typeface="Museo Sans 300" panose="02000000000000000000" pitchFamily="50" charset="0"/>
        <a:buChar char="∞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000"/>
        </a:lnSpc>
        <a:spcBef>
          <a:spcPts val="500"/>
        </a:spcBef>
        <a:buClr>
          <a:schemeClr val="accent1"/>
        </a:buClr>
        <a:buFont typeface="Museo Sans 300" panose="02000000000000000000" pitchFamily="50" charset="0"/>
        <a:buChar char="∞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000"/>
        </a:lnSpc>
        <a:spcBef>
          <a:spcPts val="500"/>
        </a:spcBef>
        <a:buClr>
          <a:schemeClr val="accent1"/>
        </a:buClr>
        <a:buFont typeface="Museo Sans 300" panose="02000000000000000000" pitchFamily="50" charset="0"/>
        <a:buChar char="∞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BC4AE47-9FEC-4C3A-9D4F-5BE025C8E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13" y="518387"/>
            <a:ext cx="10817087" cy="4770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F326EC-90BB-407E-ABF5-29D7AC61C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025" y="1657350"/>
            <a:ext cx="4819650" cy="4519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dirty="0"/>
              <a:t>Sveiseroboten Tord?</a:t>
            </a:r>
          </a:p>
          <a:p>
            <a:pPr lvl="0"/>
            <a:r>
              <a:rPr lang="nb-NO" dirty="0"/>
              <a:t>Nor-Crystals?</a:t>
            </a:r>
          </a:p>
          <a:p>
            <a:pPr lvl="0"/>
            <a:r>
              <a:rPr lang="nb-NO" dirty="0"/>
              <a:t>Andre eksempler?</a:t>
            </a:r>
          </a:p>
          <a:p>
            <a:pPr lvl="0"/>
            <a:r>
              <a:rPr lang="nb-NO" dirty="0"/>
              <a:t>Minst ett som handler om prosesser, minst ett som handler om Andre nivå</a:t>
            </a:r>
          </a:p>
          <a:p>
            <a:pPr lvl="1"/>
            <a:r>
              <a:rPr lang="nb-NO" dirty="0" err="1"/>
              <a:t>asd</a:t>
            </a:r>
            <a:endParaRPr lang="nb-NO" dirty="0"/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58121D3-C778-4E4A-9707-1FF3018C5A5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3" y="6229940"/>
            <a:ext cx="10885954" cy="2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7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>
          <a:solidFill>
            <a:schemeClr val="tx1"/>
          </a:solidFill>
          <a:latin typeface="Sofia Pro Semi Bold" panose="00000500000000000000" pitchFamily="50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10000"/>
        </a:lnSpc>
        <a:spcBef>
          <a:spcPts val="600"/>
        </a:spcBef>
        <a:buFontTx/>
        <a:buBlip>
          <a:blip r:embed="rId14"/>
        </a:buBlip>
        <a:defRPr sz="1500" kern="1200">
          <a:solidFill>
            <a:srgbClr val="00002E"/>
          </a:solidFill>
          <a:latin typeface="Sofia Pro Regular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rgbClr val="00002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rgbClr val="00002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rgbClr val="00002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rgbClr val="00002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13" Type="http://schemas.openxmlformats.org/officeDocument/2006/relationships/image" Target="../media/image25.tiff"/><Relationship Id="rId18" Type="http://schemas.openxmlformats.org/officeDocument/2006/relationships/image" Target="../media/image30.png"/><Relationship Id="rId3" Type="http://schemas.openxmlformats.org/officeDocument/2006/relationships/image" Target="../media/image15.tiff"/><Relationship Id="rId21" Type="http://schemas.openxmlformats.org/officeDocument/2006/relationships/image" Target="../media/image32.png"/><Relationship Id="rId7" Type="http://schemas.openxmlformats.org/officeDocument/2006/relationships/image" Target="../media/image19.tiff"/><Relationship Id="rId12" Type="http://schemas.openxmlformats.org/officeDocument/2006/relationships/image" Target="../media/image24.tiff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tiff"/><Relationship Id="rId11" Type="http://schemas.openxmlformats.org/officeDocument/2006/relationships/image" Target="../media/image23.tiff"/><Relationship Id="rId5" Type="http://schemas.openxmlformats.org/officeDocument/2006/relationships/image" Target="../media/image17.tiff"/><Relationship Id="rId15" Type="http://schemas.openxmlformats.org/officeDocument/2006/relationships/image" Target="../media/image27.png"/><Relationship Id="rId10" Type="http://schemas.openxmlformats.org/officeDocument/2006/relationships/image" Target="../media/image22.tiff"/><Relationship Id="rId19" Type="http://schemas.microsoft.com/office/2007/relationships/hdphoto" Target="../media/hdphoto1.wdp"/><Relationship Id="rId4" Type="http://schemas.openxmlformats.org/officeDocument/2006/relationships/image" Target="../media/image16.tiff"/><Relationship Id="rId9" Type="http://schemas.openxmlformats.org/officeDocument/2006/relationships/image" Target="../media/image21.tiff"/><Relationship Id="rId14" Type="http://schemas.openxmlformats.org/officeDocument/2006/relationships/image" Target="../media/image2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fi.no/fagomrader-og-tjenester/digitalisering-og-samordning/digitaliseringsstrategi-0/deling-av-dat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2702F7C1-7EC3-46CA-AB1C-E504483555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5002609-54B8-4CE2-A58F-D328E52F9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84" y="377715"/>
            <a:ext cx="5530215" cy="769441"/>
          </a:xfrm>
        </p:spPr>
        <p:txBody>
          <a:bodyPr/>
          <a:lstStyle/>
          <a:p>
            <a:r>
              <a:rPr lang="nn-NO" b="1" dirty="0"/>
              <a:t>Nasjonal AI-satsing </a:t>
            </a:r>
            <a:br>
              <a:rPr lang="nn-NO" b="1" dirty="0"/>
            </a:br>
            <a:r>
              <a:rPr lang="nn-NO" b="1" dirty="0"/>
              <a:t>– Norges globale posisjon?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E142B58-1889-43B4-B95E-3384ED973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9" y="1707641"/>
            <a:ext cx="5418506" cy="4129545"/>
          </a:xfrm>
        </p:spPr>
        <p:txBody>
          <a:bodyPr/>
          <a:lstStyle/>
          <a:p>
            <a:r>
              <a:rPr lang="nb-NO" dirty="0"/>
              <a:t> </a:t>
            </a:r>
            <a:endParaRPr lang="nb-NO" sz="1600" dirty="0"/>
          </a:p>
          <a:p>
            <a:r>
              <a:rPr lang="nb-NO" sz="1600" dirty="0"/>
              <a:t>18.00 – 18.10: Innledning ved Trond Moengen, </a:t>
            </a:r>
            <a:r>
              <a:rPr lang="nb-NO" sz="1600" dirty="0" err="1"/>
              <a:t>DigitalNorway</a:t>
            </a:r>
            <a:endParaRPr lang="nb-NO" sz="1600" dirty="0"/>
          </a:p>
          <a:p>
            <a:r>
              <a:rPr lang="nb-NO" sz="1600" dirty="0"/>
              <a:t>18.10 – 18.40: Morten Dalsmo, SINTEF Digital</a:t>
            </a:r>
          </a:p>
          <a:p>
            <a:r>
              <a:rPr lang="nb-NO" sz="1600" dirty="0"/>
              <a:t>18.40 – 19.10: Lars Horn, Skanska. Datadrevet anleggsplass.</a:t>
            </a:r>
          </a:p>
          <a:p>
            <a:r>
              <a:rPr lang="nb-NO" sz="1600" dirty="0"/>
              <a:t>19.10 – 1930: Spørsmål fra salen 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0B0F70-D02D-4BE1-AA55-5456275E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digitalnorway.com</a:t>
            </a:r>
            <a:endParaRPr lang="nb-NO" dirty="0"/>
          </a:p>
        </p:txBody>
      </p:sp>
      <p:pic>
        <p:nvPicPr>
          <p:cNvPr id="6" name="Plassholder for bilde 7">
            <a:extLst>
              <a:ext uri="{FF2B5EF4-FFF2-40B4-BE49-F238E27FC236}">
                <a16:creationId xmlns:a16="http://schemas.microsoft.com/office/drawing/2014/main" id="{F93FEFD3-DBBB-4C90-B641-460B79CE5C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5" t="3423" r="32613" b="-191"/>
          <a:stretch/>
        </p:blipFill>
        <p:spPr>
          <a:xfrm>
            <a:off x="6225180" y="13535"/>
            <a:ext cx="5966820" cy="6857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75934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C8372F-586B-47DF-8A2F-33D7C16F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Hovedutfordringen er tilgang på (relevante) data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AE85BD-CAE1-448F-AF75-C379893C1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8" y="1707641"/>
            <a:ext cx="5232968" cy="4129545"/>
          </a:xfrm>
        </p:spPr>
        <p:txBody>
          <a:bodyPr/>
          <a:lstStyle/>
          <a:p>
            <a:r>
              <a:rPr lang="nb-NO" dirty="0"/>
              <a:t>Tre sentrale utfordringer som må løses:</a:t>
            </a:r>
          </a:p>
          <a:p>
            <a:pPr lvl="1"/>
            <a:r>
              <a:rPr lang="nb-NO" b="1" dirty="0"/>
              <a:t>Oversiktsutfordring</a:t>
            </a:r>
            <a:r>
              <a:rPr lang="nb-NO" dirty="0"/>
              <a:t> – hvilke data er tilgjengelige, internt og eksternt</a:t>
            </a:r>
          </a:p>
          <a:p>
            <a:pPr lvl="1"/>
            <a:r>
              <a:rPr lang="nb-NO" b="1" dirty="0"/>
              <a:t>Kompetanseutfordring</a:t>
            </a:r>
            <a:r>
              <a:rPr lang="nb-NO" dirty="0"/>
              <a:t> – hvordan gå fra rådata til data som kan brukes, og deretter utnytte dem</a:t>
            </a:r>
          </a:p>
          <a:p>
            <a:pPr lvl="1"/>
            <a:r>
              <a:rPr lang="nb-NO" b="1" dirty="0"/>
              <a:t>Juridisk og teknisk utfordring </a:t>
            </a:r>
            <a:r>
              <a:rPr lang="nb-NO" dirty="0"/>
              <a:t>– hvordan sørge for at faktisk får tilgang på data</a:t>
            </a:r>
          </a:p>
          <a:p>
            <a:r>
              <a:rPr lang="nb-NO" dirty="0"/>
              <a:t>Det er lite effektivt om alle skal løse disse utfordringene hver for seg hver eneste gang – dette bør man se på muligheter for å gjøre sammen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9B069DB-015E-4DCD-AC4A-AE71CF02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digitalnorway.com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ECF738D-F41B-41F8-A4BC-473E659EB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853" y="1707641"/>
            <a:ext cx="5147558" cy="414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38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2702F7C1-7EC3-46CA-AB1C-E504483555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5002609-54B8-4CE2-A58F-D328E52F9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84" y="377715"/>
            <a:ext cx="5530215" cy="769441"/>
          </a:xfrm>
        </p:spPr>
        <p:txBody>
          <a:bodyPr/>
          <a:lstStyle/>
          <a:p>
            <a:r>
              <a:rPr lang="nn-NO" b="1" dirty="0"/>
              <a:t>Nasjonal AI-satsing </a:t>
            </a:r>
            <a:br>
              <a:rPr lang="nn-NO" b="1" dirty="0"/>
            </a:br>
            <a:r>
              <a:rPr lang="nn-NO" b="1" dirty="0"/>
              <a:t>– Norges globale posisjon?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E142B58-1889-43B4-B95E-3384ED973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9" y="1707641"/>
            <a:ext cx="5418506" cy="4129545"/>
          </a:xfrm>
        </p:spPr>
        <p:txBody>
          <a:bodyPr/>
          <a:lstStyle/>
          <a:p>
            <a:r>
              <a:rPr lang="nb-NO" dirty="0"/>
              <a:t> </a:t>
            </a:r>
            <a:endParaRPr lang="nb-NO" sz="1600" dirty="0"/>
          </a:p>
          <a:p>
            <a:r>
              <a:rPr lang="nb-NO" sz="1600" dirty="0"/>
              <a:t>18.00 – 18.10: Innledning ved Trond Moengen, </a:t>
            </a:r>
            <a:r>
              <a:rPr lang="nb-NO" sz="1600" dirty="0" err="1"/>
              <a:t>DigitalNorway</a:t>
            </a:r>
            <a:endParaRPr lang="nb-NO" sz="1600" dirty="0"/>
          </a:p>
          <a:p>
            <a:r>
              <a:rPr lang="nb-NO" sz="1600" dirty="0"/>
              <a:t>18.10 – 18.40: Morten Dalsmo, SINTEF Digital</a:t>
            </a:r>
          </a:p>
          <a:p>
            <a:r>
              <a:rPr lang="nb-NO" sz="1600" dirty="0"/>
              <a:t>18.40 – 19.10: Lars Horn, Skanska. Datadrevet anleggsplass.</a:t>
            </a:r>
          </a:p>
          <a:p>
            <a:r>
              <a:rPr lang="nb-NO" sz="1600" dirty="0"/>
              <a:t>19.10 – 1930: Spørsmål fra salen 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0B0F70-D02D-4BE1-AA55-5456275E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digitalnorway.com</a:t>
            </a:r>
            <a:endParaRPr lang="nb-NO" dirty="0"/>
          </a:p>
        </p:txBody>
      </p:sp>
      <p:pic>
        <p:nvPicPr>
          <p:cNvPr id="6" name="Plassholder for bilde 7">
            <a:extLst>
              <a:ext uri="{FF2B5EF4-FFF2-40B4-BE49-F238E27FC236}">
                <a16:creationId xmlns:a16="http://schemas.microsoft.com/office/drawing/2014/main" id="{56701E0A-60D2-4B11-9838-DD3204486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5" t="3423" r="32613" b="-191"/>
          <a:stretch/>
        </p:blipFill>
        <p:spPr>
          <a:xfrm>
            <a:off x="6225180" y="13535"/>
            <a:ext cx="5966820" cy="6857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2942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AC991693-CDDF-4E5F-9E4C-0984F9190C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rgbClr val="FBF7F5"/>
          </a:solidFill>
        </p:spPr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E723060-D5D9-48E6-8AC7-22AE8B94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err="1"/>
              <a:t>DigitalNorway</a:t>
            </a:r>
            <a:r>
              <a:rPr lang="nb-NO" sz="2800"/>
              <a:t> er stiftet for å øke norsk konkurransekraft</a:t>
            </a:r>
          </a:p>
        </p:txBody>
      </p:sp>
      <p:sp>
        <p:nvSpPr>
          <p:cNvPr id="24" name="Plassholder for innhold 23">
            <a:extLst>
              <a:ext uri="{FF2B5EF4-FFF2-40B4-BE49-F238E27FC236}">
                <a16:creationId xmlns:a16="http://schemas.microsoft.com/office/drawing/2014/main" id="{ABC0D014-567D-4C4B-8CA9-0EB25531B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Stiftet høsten 2017 av en 15 ledende norske selskaper for å sette fart på digitaliseringen av norsk næringsliv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Bygd på tanken om at vi deler der vi kan og konkurrerer der vi må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600" dirty="0"/>
              <a:t>SMB-sektoren er en hovedmålgruppe – uten en bærekraftig underskog av små og mellomstore selskaper lykkes heller ikke de små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CA7FC2B-695D-4EEB-B9E0-06FB62AF06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082" y="4653319"/>
            <a:ext cx="901144" cy="397877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A2D6B580-8EEE-4B8E-A402-F09944D9EA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587" y="2602787"/>
            <a:ext cx="642703" cy="43067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9958995-5743-4D94-9C1F-EE45CCC018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6997" y="2687595"/>
            <a:ext cx="1064022" cy="23432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179B5BE3-C8CF-4757-82A7-389B910205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485" y="3691611"/>
            <a:ext cx="1197829" cy="24673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224A6A9F-5D14-4D65-92D8-8D64D4E705A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418" y="1641323"/>
            <a:ext cx="759180" cy="383385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4772496F-76E7-482D-B2EB-FC7D3DC9C29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7173" y="4614273"/>
            <a:ext cx="477226" cy="475968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8DE608CE-6336-423D-8D0D-111EE2ACEDB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9211" y="728153"/>
            <a:ext cx="599595" cy="31840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B7A43B56-9084-4236-977B-5F64643707C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6646" y="4741939"/>
            <a:ext cx="1028584" cy="220635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25146F5D-9127-4C5C-AD9D-6D116810CEB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4120" y="1744027"/>
            <a:ext cx="1013790" cy="190344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E608DDC3-E7DB-4CD9-9D05-C739BB474DE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804" y="3715333"/>
            <a:ext cx="888268" cy="190344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F38E80E4-4A8B-4E49-851D-BA7439F54C6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5153" y="708745"/>
            <a:ext cx="695879" cy="357218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9E625493-9EF5-4A1C-AA5D-36ADED5BF40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829" y="2508619"/>
            <a:ext cx="634526" cy="602742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6FB7C922-CE26-4A9C-94F2-F7B7A0333D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38001" y="750393"/>
            <a:ext cx="1093938" cy="273923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103579DD-2607-49F9-98FF-87534645BED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38001" y="1494644"/>
            <a:ext cx="1259506" cy="498765"/>
          </a:xfrm>
          <a:prstGeom prst="rect">
            <a:avLst/>
          </a:prstGeom>
        </p:spPr>
      </p:pic>
      <p:pic>
        <p:nvPicPr>
          <p:cNvPr id="23" name="Picture 2" descr="Bilderesultat for statens vegvesen logo">
            <a:extLst>
              <a:ext uri="{FF2B5EF4-FFF2-40B4-BE49-F238E27FC236}">
                <a16:creationId xmlns:a16="http://schemas.microsoft.com/office/drawing/2014/main" id="{29D765B9-5B8D-4B19-9C65-E63466566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66" y="6027243"/>
            <a:ext cx="1022976" cy="53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9B3ACCEC-DF31-4CE1-A3D7-6D720475C75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10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129" y="6078150"/>
            <a:ext cx="2192839" cy="419832"/>
          </a:xfrm>
          <a:prstGeom prst="rect">
            <a:avLst/>
          </a:prstGeom>
        </p:spPr>
      </p:pic>
      <p:pic>
        <p:nvPicPr>
          <p:cNvPr id="25" name="Picture 2" descr="Bilderesultat for schibsted logo">
            <a:extLst>
              <a:ext uri="{FF2B5EF4-FFF2-40B4-BE49-F238E27FC236}">
                <a16:creationId xmlns:a16="http://schemas.microsoft.com/office/drawing/2014/main" id="{BC9EF85A-21F2-4A24-B50B-0394D0F9B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640" y="3708170"/>
            <a:ext cx="1125274" cy="20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rt bilde">
            <a:extLst>
              <a:ext uri="{FF2B5EF4-FFF2-40B4-BE49-F238E27FC236}">
                <a16:creationId xmlns:a16="http://schemas.microsoft.com/office/drawing/2014/main" id="{FB0208B6-F08E-4C20-B356-22CF194A2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436" y="5792108"/>
            <a:ext cx="1456181" cy="9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01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D8645-0699-4F4F-8022-18BA4D94D9B0}"/>
              </a:ext>
            </a:extLst>
          </p:cNvPr>
          <p:cNvSpPr txBox="1">
            <a:spLocks/>
          </p:cNvSpPr>
          <p:nvPr/>
        </p:nvSpPr>
        <p:spPr>
          <a:xfrm>
            <a:off x="540000" y="540000"/>
            <a:ext cx="11113200" cy="7520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Norge må omstilles og digitaliseres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45FEF3F-5A3C-4E2F-84A8-8A38F786F303}"/>
              </a:ext>
            </a:extLst>
          </p:cNvPr>
          <p:cNvSpPr txBox="1"/>
          <p:nvPr/>
        </p:nvSpPr>
        <p:spPr>
          <a:xfrm>
            <a:off x="441683" y="1680193"/>
            <a:ext cx="582500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Omstillingen av Norge krever høy grad av digitalisering for å sikre global konkurransekraft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Hvordan tar vi fatt i mulighetene digitalisering gir for Norge?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CCE4C0A-782D-402C-B0F5-E9A4E4308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886" y="403432"/>
            <a:ext cx="4220617" cy="591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46D8645-0699-4F4F-8022-18BA4D94D9B0}"/>
              </a:ext>
            </a:extLst>
          </p:cNvPr>
          <p:cNvSpPr txBox="1">
            <a:spLocks/>
          </p:cNvSpPr>
          <p:nvPr/>
        </p:nvSpPr>
        <p:spPr>
          <a:xfrm>
            <a:off x="540000" y="540000"/>
            <a:ext cx="11113200" cy="7520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b-NO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Regjeringen etablerer Digital21 </a:t>
            </a:r>
          </a:p>
          <a:p>
            <a:pPr>
              <a:defRPr/>
            </a:pPr>
            <a:endParaRPr lang="en-GB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45FEF3F-5A3C-4E2F-84A8-8A38F786F303}"/>
              </a:ext>
            </a:extLst>
          </p:cNvPr>
          <p:cNvSpPr txBox="1"/>
          <p:nvPr/>
        </p:nvSpPr>
        <p:spPr>
          <a:xfrm>
            <a:off x="540000" y="1680193"/>
            <a:ext cx="451097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Norske bedrifter trenger et digitaliseringsløft.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i="1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må ta i bruk de nye teknologiske mulighetene som finnes, og vi må gjøre det raskt.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i="1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Utfordringen ligger både i næringslivets evne til å ta i bruk ny teknologi og evnen til å utvikle ny kunnskap. </a:t>
            </a:r>
          </a:p>
          <a:p>
            <a:endParaRPr lang="nb-N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ihåndsform: figur 10">
            <a:extLst>
              <a:ext uri="{FF2B5EF4-FFF2-40B4-BE49-F238E27FC236}">
                <a16:creationId xmlns:a16="http://schemas.microsoft.com/office/drawing/2014/main" id="{C472DD1B-3906-42E6-BCAE-7223D679F50A}"/>
              </a:ext>
            </a:extLst>
          </p:cNvPr>
          <p:cNvSpPr/>
          <p:nvPr/>
        </p:nvSpPr>
        <p:spPr>
          <a:xfrm>
            <a:off x="374621" y="3736394"/>
            <a:ext cx="4676350" cy="752024"/>
          </a:xfrm>
          <a:custGeom>
            <a:avLst/>
            <a:gdLst>
              <a:gd name="connsiteX0" fmla="*/ 7830 w 6124150"/>
              <a:gd name="connsiteY0" fmla="*/ 603774 h 603774"/>
              <a:gd name="connsiteX1" fmla="*/ 373590 w 6124150"/>
              <a:gd name="connsiteY1" fmla="*/ 55134 h 603774"/>
              <a:gd name="connsiteX2" fmla="*/ 2425910 w 6124150"/>
              <a:gd name="connsiteY2" fmla="*/ 14494 h 603774"/>
              <a:gd name="connsiteX3" fmla="*/ 4051510 w 6124150"/>
              <a:gd name="connsiteY3" fmla="*/ 14494 h 603774"/>
              <a:gd name="connsiteX4" fmla="*/ 5616150 w 6124150"/>
              <a:gd name="connsiteY4" fmla="*/ 34814 h 603774"/>
              <a:gd name="connsiteX5" fmla="*/ 6022550 w 6124150"/>
              <a:gd name="connsiteY5" fmla="*/ 298974 h 603774"/>
              <a:gd name="connsiteX6" fmla="*/ 6124150 w 6124150"/>
              <a:gd name="connsiteY6" fmla="*/ 603774 h 60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4150" h="603774">
                <a:moveTo>
                  <a:pt x="7830" y="603774"/>
                </a:moveTo>
                <a:cubicBezTo>
                  <a:pt x="-10797" y="378560"/>
                  <a:pt x="-29423" y="153347"/>
                  <a:pt x="373590" y="55134"/>
                </a:cubicBezTo>
                <a:cubicBezTo>
                  <a:pt x="776603" y="-43079"/>
                  <a:pt x="1812923" y="21267"/>
                  <a:pt x="2425910" y="14494"/>
                </a:cubicBezTo>
                <a:cubicBezTo>
                  <a:pt x="3038897" y="7721"/>
                  <a:pt x="4051510" y="14494"/>
                  <a:pt x="4051510" y="14494"/>
                </a:cubicBezTo>
                <a:lnTo>
                  <a:pt x="5616150" y="34814"/>
                </a:lnTo>
                <a:cubicBezTo>
                  <a:pt x="5944657" y="82227"/>
                  <a:pt x="5937883" y="204147"/>
                  <a:pt x="6022550" y="298974"/>
                </a:cubicBezTo>
                <a:cubicBezTo>
                  <a:pt x="6107217" y="393801"/>
                  <a:pt x="6115683" y="498787"/>
                  <a:pt x="6124150" y="603774"/>
                </a:cubicBezTo>
              </a:path>
            </a:pathLst>
          </a:custGeom>
          <a:noFill/>
          <a:ln w="12700" cap="flat" cmpd="sng" algn="ctr">
            <a:solidFill>
              <a:srgbClr val="EA1F6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b-NO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Frihåndsform: figur 11">
            <a:extLst>
              <a:ext uri="{FF2B5EF4-FFF2-40B4-BE49-F238E27FC236}">
                <a16:creationId xmlns:a16="http://schemas.microsoft.com/office/drawing/2014/main" id="{16413A62-9C7E-4B52-AC18-39D84F07A86F}"/>
              </a:ext>
            </a:extLst>
          </p:cNvPr>
          <p:cNvSpPr/>
          <p:nvPr/>
        </p:nvSpPr>
        <p:spPr>
          <a:xfrm flipV="1">
            <a:off x="380237" y="4313646"/>
            <a:ext cx="4676350" cy="936754"/>
          </a:xfrm>
          <a:custGeom>
            <a:avLst/>
            <a:gdLst>
              <a:gd name="connsiteX0" fmla="*/ 7830 w 6124150"/>
              <a:gd name="connsiteY0" fmla="*/ 603774 h 603774"/>
              <a:gd name="connsiteX1" fmla="*/ 373590 w 6124150"/>
              <a:gd name="connsiteY1" fmla="*/ 55134 h 603774"/>
              <a:gd name="connsiteX2" fmla="*/ 2425910 w 6124150"/>
              <a:gd name="connsiteY2" fmla="*/ 14494 h 603774"/>
              <a:gd name="connsiteX3" fmla="*/ 4051510 w 6124150"/>
              <a:gd name="connsiteY3" fmla="*/ 14494 h 603774"/>
              <a:gd name="connsiteX4" fmla="*/ 5616150 w 6124150"/>
              <a:gd name="connsiteY4" fmla="*/ 34814 h 603774"/>
              <a:gd name="connsiteX5" fmla="*/ 6022550 w 6124150"/>
              <a:gd name="connsiteY5" fmla="*/ 298974 h 603774"/>
              <a:gd name="connsiteX6" fmla="*/ 6124150 w 6124150"/>
              <a:gd name="connsiteY6" fmla="*/ 603774 h 60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4150" h="603774">
                <a:moveTo>
                  <a:pt x="7830" y="603774"/>
                </a:moveTo>
                <a:cubicBezTo>
                  <a:pt x="-10797" y="378560"/>
                  <a:pt x="-29423" y="153347"/>
                  <a:pt x="373590" y="55134"/>
                </a:cubicBezTo>
                <a:cubicBezTo>
                  <a:pt x="776603" y="-43079"/>
                  <a:pt x="1812923" y="21267"/>
                  <a:pt x="2425910" y="14494"/>
                </a:cubicBezTo>
                <a:cubicBezTo>
                  <a:pt x="3038897" y="7721"/>
                  <a:pt x="4051510" y="14494"/>
                  <a:pt x="4051510" y="14494"/>
                </a:cubicBezTo>
                <a:lnTo>
                  <a:pt x="5616150" y="34814"/>
                </a:lnTo>
                <a:cubicBezTo>
                  <a:pt x="5944657" y="82227"/>
                  <a:pt x="5937883" y="204147"/>
                  <a:pt x="6022550" y="298974"/>
                </a:cubicBezTo>
                <a:cubicBezTo>
                  <a:pt x="6107217" y="393801"/>
                  <a:pt x="6115683" y="498787"/>
                  <a:pt x="6124150" y="603774"/>
                </a:cubicBezTo>
              </a:path>
            </a:pathLst>
          </a:custGeom>
          <a:noFill/>
          <a:ln w="12700" cap="flat" cmpd="sng" algn="ctr">
            <a:solidFill>
              <a:srgbClr val="EA1F6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b-NO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21BA584-78A7-43C0-B64B-CE771F73BA99}"/>
              </a:ext>
            </a:extLst>
          </p:cNvPr>
          <p:cNvSpPr/>
          <p:nvPr/>
        </p:nvSpPr>
        <p:spPr>
          <a:xfrm>
            <a:off x="1179352" y="5250401"/>
            <a:ext cx="3991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Monica Mæland, Næringsminister</a:t>
            </a:r>
            <a:endParaRPr lang="nb-N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3"/>
          <a:srcRect l="30509" t="24800" r="26966" b="4851"/>
          <a:stretch/>
        </p:blipFill>
        <p:spPr>
          <a:xfrm>
            <a:off x="5291329" y="116058"/>
            <a:ext cx="6503208" cy="6051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015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 descr="Et bilde som inneholder tekst, kart&#10;&#10;Beskrivelse som er generert med svært høy visshet">
            <a:extLst>
              <a:ext uri="{FF2B5EF4-FFF2-40B4-BE49-F238E27FC236}">
                <a16:creationId xmlns:a16="http://schemas.microsoft.com/office/drawing/2014/main" id="{9E8EBE25-F8D9-4D5E-A441-429739A2F6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0" b="7530"/>
          <a:stretch>
            <a:fillRect/>
          </a:stretch>
        </p:blipFill>
        <p:spPr>
          <a:xfrm>
            <a:off x="1520371" y="1118981"/>
            <a:ext cx="9775429" cy="5498679"/>
          </a:xfr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7588A05-2A2E-4C33-B4B2-F50E2F95E8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F60356A-04CC-46FB-9020-E829AF307660}"/>
              </a:ext>
            </a:extLst>
          </p:cNvPr>
          <p:cNvSpPr txBox="1"/>
          <p:nvPr/>
        </p:nvSpPr>
        <p:spPr>
          <a:xfrm flipH="1">
            <a:off x="365028" y="95307"/>
            <a:ext cx="1182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Utviklingen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fia Pro Regular"/>
                <a:ea typeface="+mn-ea"/>
                <a:cs typeface="+mn-cs"/>
              </a:rPr>
              <a:t> for muliggjørende teknologier – et startpunkt: Gartners </a:t>
            </a:r>
            <a:r>
              <a:rPr kumimoji="0" lang="nb-NO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fia Pro Regular"/>
                <a:ea typeface="+mn-ea"/>
                <a:cs typeface="+mn-cs"/>
              </a:rPr>
              <a:t>Hype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fia Pro Regular"/>
                <a:ea typeface="+mn-ea"/>
                <a:cs typeface="+mn-cs"/>
              </a:rPr>
              <a:t> </a:t>
            </a:r>
            <a:r>
              <a:rPr kumimoji="0" lang="nb-NO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fia Pro Regular"/>
                <a:ea typeface="+mn-ea"/>
                <a:cs typeface="+mn-cs"/>
              </a:rPr>
              <a:t>Cycle</a:t>
            </a: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fia Pro Regular"/>
              <a:ea typeface="+mn-ea"/>
              <a:cs typeface="+mn-cs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0C0C71D-F35F-45B3-9C88-8A6F8CF5467D}"/>
              </a:ext>
            </a:extLst>
          </p:cNvPr>
          <p:cNvSpPr/>
          <p:nvPr/>
        </p:nvSpPr>
        <p:spPr>
          <a:xfrm>
            <a:off x="5722407" y="4174840"/>
            <a:ext cx="299357" cy="28302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F6201F8-2E55-4C76-AA3F-37C90C6F5AA0}"/>
              </a:ext>
            </a:extLst>
          </p:cNvPr>
          <p:cNvSpPr/>
          <p:nvPr/>
        </p:nvSpPr>
        <p:spPr>
          <a:xfrm>
            <a:off x="5337479" y="2503154"/>
            <a:ext cx="299357" cy="28302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C6DA2AF-47EA-40A5-9B02-DAE0EA961A94}"/>
              </a:ext>
            </a:extLst>
          </p:cNvPr>
          <p:cNvSpPr/>
          <p:nvPr/>
        </p:nvSpPr>
        <p:spPr>
          <a:xfrm>
            <a:off x="5187800" y="1774043"/>
            <a:ext cx="299357" cy="28302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0AAD54-ED05-486E-AC7E-8472D7B813D4}"/>
              </a:ext>
            </a:extLst>
          </p:cNvPr>
          <p:cNvSpPr/>
          <p:nvPr/>
        </p:nvSpPr>
        <p:spPr>
          <a:xfrm>
            <a:off x="5038121" y="1352075"/>
            <a:ext cx="299357" cy="28302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35A87DB-146C-45ED-9F24-72BB720A1746}"/>
              </a:ext>
            </a:extLst>
          </p:cNvPr>
          <p:cNvSpPr/>
          <p:nvPr/>
        </p:nvSpPr>
        <p:spPr>
          <a:xfrm>
            <a:off x="4888442" y="1280031"/>
            <a:ext cx="299357" cy="28302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26077BA-9BEE-41DD-BFAD-2951F8677DCA}"/>
              </a:ext>
            </a:extLst>
          </p:cNvPr>
          <p:cNvSpPr/>
          <p:nvPr/>
        </p:nvSpPr>
        <p:spPr>
          <a:xfrm>
            <a:off x="3939169" y="3747896"/>
            <a:ext cx="299357" cy="28302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5EB2696-1B52-413C-A45E-D79FA59F8274}"/>
              </a:ext>
            </a:extLst>
          </p:cNvPr>
          <p:cNvSpPr/>
          <p:nvPr/>
        </p:nvSpPr>
        <p:spPr>
          <a:xfrm>
            <a:off x="3789490" y="4348114"/>
            <a:ext cx="299357" cy="28302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323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E7BF1F0-F60C-44EC-A021-959B37E4B0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3023" y="6236404"/>
            <a:ext cx="10885954" cy="242316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B9F1C5F-21C6-4167-969B-EE77C0C90521}"/>
              </a:ext>
            </a:extLst>
          </p:cNvPr>
          <p:cNvSpPr/>
          <p:nvPr/>
        </p:nvSpPr>
        <p:spPr>
          <a:xfrm>
            <a:off x="3751246" y="1343015"/>
            <a:ext cx="300626" cy="1123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B9F1C5F-21C6-4167-969B-EE77C0C90521}"/>
              </a:ext>
            </a:extLst>
          </p:cNvPr>
          <p:cNvSpPr/>
          <p:nvPr/>
        </p:nvSpPr>
        <p:spPr>
          <a:xfrm>
            <a:off x="5381716" y="1504272"/>
            <a:ext cx="300626" cy="1123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B9F1C5F-21C6-4167-969B-EE77C0C90521}"/>
              </a:ext>
            </a:extLst>
          </p:cNvPr>
          <p:cNvSpPr/>
          <p:nvPr/>
        </p:nvSpPr>
        <p:spPr>
          <a:xfrm>
            <a:off x="6254296" y="851783"/>
            <a:ext cx="2487688" cy="1123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B9F1C5F-21C6-4167-969B-EE77C0C90521}"/>
              </a:ext>
            </a:extLst>
          </p:cNvPr>
          <p:cNvSpPr/>
          <p:nvPr/>
        </p:nvSpPr>
        <p:spPr>
          <a:xfrm>
            <a:off x="11154087" y="861915"/>
            <a:ext cx="612309" cy="1123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Plassholder for bilde 4" descr="Et bilde som inneholder skjermbilde&#10;&#10;Beskrivelse som er generert med høy visshet">
            <a:extLst>
              <a:ext uri="{FF2B5EF4-FFF2-40B4-BE49-F238E27FC236}">
                <a16:creationId xmlns:a16="http://schemas.microsoft.com/office/drawing/2014/main" id="{C34D5942-C390-49E5-80F1-C7479D9146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4" t="20813" r="651" b="5381"/>
          <a:stretch/>
        </p:blipFill>
        <p:spPr>
          <a:xfrm>
            <a:off x="111273" y="151159"/>
            <a:ext cx="12640832" cy="6706841"/>
          </a:xfr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6B9F1C5F-21C6-4167-969B-EE77C0C90521}"/>
              </a:ext>
            </a:extLst>
          </p:cNvPr>
          <p:cNvSpPr/>
          <p:nvPr/>
        </p:nvSpPr>
        <p:spPr>
          <a:xfrm>
            <a:off x="27767" y="151158"/>
            <a:ext cx="1465538" cy="892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111273" y="151157"/>
            <a:ext cx="154882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/>
              <a:t>Verdiskaping</a:t>
            </a:r>
            <a:br>
              <a:rPr lang="nb-NO" sz="1400" b="1" dirty="0"/>
            </a:br>
            <a:r>
              <a:rPr lang="nb-NO" sz="1400" b="1" dirty="0"/>
              <a:t>snitt 2014-17</a:t>
            </a:r>
          </a:p>
          <a:p>
            <a:r>
              <a:rPr lang="nb-NO" sz="1100" dirty="0"/>
              <a:t>Løpende basispriser  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6B9F1C5F-21C6-4167-969B-EE77C0C90521}"/>
              </a:ext>
            </a:extLst>
          </p:cNvPr>
          <p:cNvSpPr/>
          <p:nvPr/>
        </p:nvSpPr>
        <p:spPr>
          <a:xfrm>
            <a:off x="4628390" y="992719"/>
            <a:ext cx="1509363" cy="636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53621AF-E1DA-4107-9AE4-8C5A1D6BA9D9}"/>
              </a:ext>
            </a:extLst>
          </p:cNvPr>
          <p:cNvSpPr txBox="1">
            <a:spLocks/>
          </p:cNvSpPr>
          <p:nvPr/>
        </p:nvSpPr>
        <p:spPr>
          <a:xfrm>
            <a:off x="9351073" y="416886"/>
            <a:ext cx="3401032" cy="3405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6000" indent="-216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Tx/>
              <a:buBlip>
                <a:blip r:embed="rId4"/>
              </a:buBlip>
              <a:defRPr sz="1500" kern="1200">
                <a:solidFill>
                  <a:srgbClr val="00002E"/>
                </a:solidFill>
                <a:latin typeface="Sofia Pro Regular" panose="00000500000000000000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00" kern="1200">
                <a:solidFill>
                  <a:srgbClr val="00002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002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002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002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nb-NO" sz="2800" b="1" dirty="0">
                <a:solidFill>
                  <a:srgbClr val="0BB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Verdiskaping </a:t>
            </a:r>
            <a:br>
              <a:rPr lang="nb-NO" sz="2800" b="1" dirty="0">
                <a:solidFill>
                  <a:srgbClr val="0BBBD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800" b="1" dirty="0">
                <a:solidFill>
                  <a:srgbClr val="0BB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(bidrag BNP)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nb-NO" sz="2800" b="1" i="1" dirty="0">
                <a:solidFill>
                  <a:srgbClr val="0BB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Endring </a:t>
            </a:r>
            <a:r>
              <a:rPr lang="nb-NO" sz="2800" b="1" dirty="0">
                <a:solidFill>
                  <a:srgbClr val="0BB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verdiskaping </a:t>
            </a:r>
          </a:p>
        </p:txBody>
      </p:sp>
      <p:sp>
        <p:nvSpPr>
          <p:cNvPr id="24" name="Rektangel 23"/>
          <p:cNvSpPr/>
          <p:nvPr/>
        </p:nvSpPr>
        <p:spPr>
          <a:xfrm>
            <a:off x="-1" y="-125046"/>
            <a:ext cx="13419015" cy="7079371"/>
          </a:xfrm>
          <a:prstGeom prst="rect">
            <a:avLst/>
          </a:prstGeom>
          <a:solidFill>
            <a:srgbClr val="0BBBD3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Pil venstre 24"/>
          <p:cNvSpPr/>
          <p:nvPr/>
        </p:nvSpPr>
        <p:spPr>
          <a:xfrm>
            <a:off x="8685863" y="698496"/>
            <a:ext cx="620193" cy="345304"/>
          </a:xfrm>
          <a:prstGeom prst="leftArrow">
            <a:avLst/>
          </a:prstGeom>
          <a:solidFill>
            <a:srgbClr val="0BB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il venstre 25"/>
          <p:cNvSpPr/>
          <p:nvPr/>
        </p:nvSpPr>
        <p:spPr>
          <a:xfrm>
            <a:off x="8685862" y="1909760"/>
            <a:ext cx="620193" cy="345304"/>
          </a:xfrm>
          <a:prstGeom prst="leftArrow">
            <a:avLst/>
          </a:prstGeom>
          <a:solidFill>
            <a:srgbClr val="0BB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9411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/>
      <p:bldP spid="23" grpId="0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9515E966-1E45-4715-B304-BE0D3C9384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8" t="24743" r="3082" b="19365"/>
          <a:stretch/>
        </p:blipFill>
        <p:spPr>
          <a:xfrm>
            <a:off x="621456" y="741051"/>
            <a:ext cx="11518333" cy="5455212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2BCEA9E6-BEE1-4017-9BBD-78F354A99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20068" y="-341553"/>
            <a:ext cx="10817087" cy="1082604"/>
          </a:xfrm>
        </p:spPr>
        <p:txBody>
          <a:bodyPr/>
          <a:lstStyle/>
          <a:p>
            <a:pPr algn="ctr"/>
            <a:br>
              <a:rPr lang="nb-NO" dirty="0"/>
            </a:br>
            <a:r>
              <a:rPr lang="nb-NO" dirty="0"/>
              <a:t>Kriterier for strategiske prioriteringer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56F3EB7-71B2-41B1-8E0E-DAE3CB461BA4}"/>
              </a:ext>
            </a:extLst>
          </p:cNvPr>
          <p:cNvSpPr/>
          <p:nvPr/>
        </p:nvSpPr>
        <p:spPr>
          <a:xfrm>
            <a:off x="700597" y="697210"/>
            <a:ext cx="3645935" cy="843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68B1AC64-52D5-4621-8EB0-60AA140B9FFE}"/>
              </a:ext>
            </a:extLst>
          </p:cNvPr>
          <p:cNvSpPr/>
          <p:nvPr/>
        </p:nvSpPr>
        <p:spPr>
          <a:xfrm>
            <a:off x="3993662" y="570523"/>
            <a:ext cx="2383692" cy="13676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505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55D5716-DCFA-4C55-87BB-28A8C432F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8" y="377715"/>
            <a:ext cx="4953389" cy="769441"/>
          </a:xfrm>
        </p:spPr>
        <p:txBody>
          <a:bodyPr/>
          <a:lstStyle/>
          <a:p>
            <a:r>
              <a:rPr lang="nb-NO" dirty="0"/>
              <a:t>KI kommer raskt og med en voldsom endringskraft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2FE8C9-175E-4E3B-B0A9-7401A23F4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99" b="0" i="0" u="none" strike="noStrike" kern="1200" cap="none" spc="0" normalizeH="0" baseline="0" noProof="0">
                <a:ln>
                  <a:noFill/>
                </a:ln>
                <a:solidFill>
                  <a:srgbClr val="FBF7F5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digitalnorway.com</a:t>
            </a:r>
          </a:p>
        </p:txBody>
      </p:sp>
      <p:pic>
        <p:nvPicPr>
          <p:cNvPr id="24" name="Bilde 23" descr="Et bilde som inneholder objekt, person, innendørs&#10;&#10;Automatisk generert beskrivelse">
            <a:extLst>
              <a:ext uri="{FF2B5EF4-FFF2-40B4-BE49-F238E27FC236}">
                <a16:creationId xmlns:a16="http://schemas.microsoft.com/office/drawing/2014/main" id="{D8208581-F148-4943-ADB2-B0BBB944C7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5" r="18758" b="6403"/>
          <a:stretch/>
        </p:blipFill>
        <p:spPr>
          <a:xfrm>
            <a:off x="8235682" y="0"/>
            <a:ext cx="3956318" cy="6850150"/>
          </a:xfrm>
          <a:prstGeom prst="rect">
            <a:avLst/>
          </a:prstGeom>
        </p:spPr>
      </p:pic>
      <p:grpSp>
        <p:nvGrpSpPr>
          <p:cNvPr id="7" name="Gruppe 6"/>
          <p:cNvGrpSpPr/>
          <p:nvPr/>
        </p:nvGrpSpPr>
        <p:grpSpPr>
          <a:xfrm>
            <a:off x="4259734" y="2199476"/>
            <a:ext cx="1521997" cy="1228450"/>
            <a:chOff x="5920613" y="823715"/>
            <a:chExt cx="1521997" cy="1228450"/>
          </a:xfrm>
        </p:grpSpPr>
        <p:sp>
          <p:nvSpPr>
            <p:cNvPr id="31" name="Tittel 2">
              <a:extLst>
                <a:ext uri="{FF2B5EF4-FFF2-40B4-BE49-F238E27FC236}">
                  <a16:creationId xmlns:a16="http://schemas.microsoft.com/office/drawing/2014/main" id="{A5EA1308-0402-4121-A245-ED803D05AFC9}"/>
                </a:ext>
              </a:extLst>
            </p:cNvPr>
            <p:cNvSpPr txBox="1">
              <a:spLocks/>
            </p:cNvSpPr>
            <p:nvPr/>
          </p:nvSpPr>
          <p:spPr>
            <a:xfrm>
              <a:off x="5920613" y="1313501"/>
              <a:ext cx="1521997" cy="738664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914174" rtl="0" eaLnBrk="1" latinLnBrk="0" hangingPunct="1">
                <a:lnSpc>
                  <a:spcPts val="2999"/>
                </a:lnSpc>
                <a:spcBef>
                  <a:spcPct val="0"/>
                </a:spcBef>
                <a:buNone/>
                <a:defRPr sz="2500" kern="1200">
                  <a:solidFill>
                    <a:schemeClr val="lt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17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BF7F5"/>
                  </a:solidFill>
                  <a:effectLst/>
                  <a:uLnTx/>
                  <a:uFillTx/>
                  <a:latin typeface="Museo Sans 500"/>
                  <a:ea typeface="+mj-ea"/>
                  <a:cs typeface="+mj-cs"/>
                </a:rPr>
                <a:t>60% vekst </a:t>
              </a:r>
            </a:p>
            <a:p>
              <a:pPr marL="0" marR="0" lvl="0" indent="0" algn="ctr" defTabSz="91417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BF7F5"/>
                  </a:solidFill>
                  <a:effectLst/>
                  <a:uLnTx/>
                  <a:uFillTx/>
                  <a:latin typeface="Museo Sans 500"/>
                  <a:ea typeface="+mj-ea"/>
                  <a:cs typeface="+mj-cs"/>
                </a:rPr>
                <a:t>i bruk av </a:t>
              </a:r>
            </a:p>
            <a:p>
              <a:pPr marL="0" marR="0" lvl="0" indent="0" algn="ctr" defTabSz="91417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600" dirty="0">
                  <a:solidFill>
                    <a:srgbClr val="FBF7F5"/>
                  </a:solidFill>
                  <a:latin typeface="Museo Sans 500"/>
                </a:rPr>
                <a:t>KI</a:t>
              </a: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BF7F5"/>
                  </a:solidFill>
                  <a:effectLst/>
                  <a:uLnTx/>
                  <a:uFillTx/>
                  <a:latin typeface="Museo Sans 500"/>
                  <a:ea typeface="+mj-ea"/>
                  <a:cs typeface="+mj-cs"/>
                </a:rPr>
                <a:t> i 2019</a:t>
              </a: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ADC40DA6-BBAD-4165-9013-A7B992AC58B7}"/>
                </a:ext>
              </a:extLst>
            </p:cNvPr>
            <p:cNvSpPr/>
            <p:nvPr/>
          </p:nvSpPr>
          <p:spPr>
            <a:xfrm>
              <a:off x="6178911" y="823715"/>
              <a:ext cx="10054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BF7F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60 %</a:t>
              </a:r>
            </a:p>
          </p:txBody>
        </p:sp>
      </p:grpSp>
      <p:grpSp>
        <p:nvGrpSpPr>
          <p:cNvPr id="6" name="Gruppe 5"/>
          <p:cNvGrpSpPr/>
          <p:nvPr/>
        </p:nvGrpSpPr>
        <p:grpSpPr>
          <a:xfrm>
            <a:off x="1991680" y="4170188"/>
            <a:ext cx="1787318" cy="1231438"/>
            <a:chOff x="3799749" y="2830446"/>
            <a:chExt cx="1787318" cy="1231438"/>
          </a:xfrm>
        </p:grpSpPr>
        <p:sp>
          <p:nvSpPr>
            <p:cNvPr id="32" name="Tittel 2">
              <a:extLst>
                <a:ext uri="{FF2B5EF4-FFF2-40B4-BE49-F238E27FC236}">
                  <a16:creationId xmlns:a16="http://schemas.microsoft.com/office/drawing/2014/main" id="{170FBF6F-CFE4-44E2-9848-0DF55CD10C0F}"/>
                </a:ext>
              </a:extLst>
            </p:cNvPr>
            <p:cNvSpPr txBox="1">
              <a:spLocks/>
            </p:cNvSpPr>
            <p:nvPr/>
          </p:nvSpPr>
          <p:spPr>
            <a:xfrm>
              <a:off x="3799749" y="3323220"/>
              <a:ext cx="1787318" cy="738664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914174" rtl="0" eaLnBrk="1" latinLnBrk="0" hangingPunct="1">
                <a:lnSpc>
                  <a:spcPts val="2999"/>
                </a:lnSpc>
                <a:spcBef>
                  <a:spcPct val="0"/>
                </a:spcBef>
                <a:buNone/>
                <a:defRPr sz="2500" kern="1200">
                  <a:solidFill>
                    <a:schemeClr val="lt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17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600" dirty="0">
                  <a:solidFill>
                    <a:srgbClr val="FBF7F5"/>
                  </a:solidFill>
                  <a:latin typeface="Museo Sans 500"/>
                </a:rPr>
                <a:t>KI </a:t>
              </a: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BF7F5"/>
                  </a:solidFill>
                  <a:effectLst/>
                  <a:uLnTx/>
                  <a:uFillTx/>
                  <a:latin typeface="Museo Sans 500"/>
                  <a:ea typeface="+mj-ea"/>
                  <a:cs typeface="+mj-cs"/>
                </a:rPr>
                <a:t>vil gjøre 6,2mrd arbeidstimer </a:t>
              </a:r>
            </a:p>
            <a:p>
              <a:pPr marL="0" marR="0" lvl="0" indent="0" algn="ctr" defTabSz="91417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BF7F5"/>
                  </a:solidFill>
                  <a:effectLst/>
                  <a:uLnTx/>
                  <a:uFillTx/>
                  <a:latin typeface="Museo Sans 500"/>
                  <a:ea typeface="+mj-ea"/>
                  <a:cs typeface="+mj-cs"/>
                </a:rPr>
                <a:t>i 2021</a:t>
              </a: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C45FBFF3-4115-458D-9FBE-006BB6C802D2}"/>
                </a:ext>
              </a:extLst>
            </p:cNvPr>
            <p:cNvSpPr/>
            <p:nvPr/>
          </p:nvSpPr>
          <p:spPr>
            <a:xfrm>
              <a:off x="3964843" y="2830446"/>
              <a:ext cx="14571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BF7F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6,2 </a:t>
              </a:r>
              <a:r>
                <a:rPr kumimoji="0" lang="nb-NO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BF7F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mrd</a:t>
              </a:r>
              <a:endPara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FBF7F5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uppe 3"/>
          <p:cNvGrpSpPr/>
          <p:nvPr/>
        </p:nvGrpSpPr>
        <p:grpSpPr>
          <a:xfrm>
            <a:off x="5797078" y="4160925"/>
            <a:ext cx="1787318" cy="1185703"/>
            <a:chOff x="1913859" y="4324242"/>
            <a:chExt cx="1787318" cy="1185703"/>
          </a:xfrm>
        </p:grpSpPr>
        <p:sp>
          <p:nvSpPr>
            <p:cNvPr id="34" name="Tittel 2">
              <a:extLst>
                <a:ext uri="{FF2B5EF4-FFF2-40B4-BE49-F238E27FC236}">
                  <a16:creationId xmlns:a16="http://schemas.microsoft.com/office/drawing/2014/main" id="{6C59C0FD-87E6-4A50-968E-E1CB718960E2}"/>
                </a:ext>
              </a:extLst>
            </p:cNvPr>
            <p:cNvSpPr txBox="1">
              <a:spLocks/>
            </p:cNvSpPr>
            <p:nvPr/>
          </p:nvSpPr>
          <p:spPr>
            <a:xfrm>
              <a:off x="1913859" y="4771281"/>
              <a:ext cx="1787318" cy="738664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914174" rtl="0" eaLnBrk="1" latinLnBrk="0" hangingPunct="1">
                <a:lnSpc>
                  <a:spcPts val="2999"/>
                </a:lnSpc>
                <a:spcBef>
                  <a:spcPct val="0"/>
                </a:spcBef>
                <a:buNone/>
                <a:defRPr sz="2500" kern="1200">
                  <a:solidFill>
                    <a:schemeClr val="lt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17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600" dirty="0">
                  <a:solidFill>
                    <a:srgbClr val="FBF7F5"/>
                  </a:solidFill>
                  <a:latin typeface="Museo Sans 500"/>
                </a:rPr>
                <a:t>KI </a:t>
              </a: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BF7F5"/>
                  </a:solidFill>
                  <a:effectLst/>
                  <a:uLnTx/>
                  <a:uFillTx/>
                  <a:latin typeface="Museo Sans 500"/>
                  <a:ea typeface="+mj-ea"/>
                  <a:cs typeface="+mj-cs"/>
                </a:rPr>
                <a:t>dobler næringslivets vekstpotensial</a:t>
              </a: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9C0ED3D9-C09C-4DDA-A917-3AA7F005EEA2}"/>
                </a:ext>
              </a:extLst>
            </p:cNvPr>
            <p:cNvSpPr/>
            <p:nvPr/>
          </p:nvSpPr>
          <p:spPr>
            <a:xfrm>
              <a:off x="2277941" y="4324242"/>
              <a:ext cx="13131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BF7F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100 % </a:t>
              </a:r>
            </a:p>
          </p:txBody>
        </p:sp>
      </p:grpSp>
      <p:grpSp>
        <p:nvGrpSpPr>
          <p:cNvPr id="2" name="Gruppe 1"/>
          <p:cNvGrpSpPr/>
          <p:nvPr/>
        </p:nvGrpSpPr>
        <p:grpSpPr>
          <a:xfrm>
            <a:off x="558362" y="2199476"/>
            <a:ext cx="1520591" cy="1240325"/>
            <a:chOff x="558362" y="2199476"/>
            <a:chExt cx="1520591" cy="1240325"/>
          </a:xfrm>
        </p:grpSpPr>
        <p:sp>
          <p:nvSpPr>
            <p:cNvPr id="33" name="Tittel 2">
              <a:extLst>
                <a:ext uri="{FF2B5EF4-FFF2-40B4-BE49-F238E27FC236}">
                  <a16:creationId xmlns:a16="http://schemas.microsoft.com/office/drawing/2014/main" id="{B2C7638A-6520-4DBB-94E6-8F3033A5F280}"/>
                </a:ext>
              </a:extLst>
            </p:cNvPr>
            <p:cNvSpPr txBox="1">
              <a:spLocks/>
            </p:cNvSpPr>
            <p:nvPr/>
          </p:nvSpPr>
          <p:spPr>
            <a:xfrm>
              <a:off x="558362" y="2701137"/>
              <a:ext cx="1520591" cy="738664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914174" rtl="0" eaLnBrk="1" latinLnBrk="0" hangingPunct="1">
                <a:lnSpc>
                  <a:spcPts val="2999"/>
                </a:lnSpc>
                <a:spcBef>
                  <a:spcPct val="0"/>
                </a:spcBef>
                <a:buNone/>
                <a:defRPr sz="2500" kern="1200">
                  <a:solidFill>
                    <a:schemeClr val="lt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17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BF7F5"/>
                  </a:solidFill>
                  <a:effectLst/>
                  <a:uLnTx/>
                  <a:uFillTx/>
                  <a:latin typeface="Museo Sans 500"/>
                  <a:ea typeface="+mj-ea"/>
                  <a:cs typeface="+mj-cs"/>
                </a:rPr>
                <a:t>38% økt lønnsomhet </a:t>
              </a:r>
            </a:p>
            <a:p>
              <a:pPr marL="0" marR="0" lvl="0" indent="0" algn="ctr" defTabSz="91417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BF7F5"/>
                  </a:solidFill>
                  <a:effectLst/>
                  <a:uLnTx/>
                  <a:uFillTx/>
                  <a:latin typeface="Museo Sans 500"/>
                  <a:ea typeface="+mj-ea"/>
                  <a:cs typeface="+mj-cs"/>
                </a:rPr>
                <a:t>med </a:t>
              </a:r>
              <a:r>
                <a:rPr lang="nb-NO" sz="1600" dirty="0">
                  <a:solidFill>
                    <a:srgbClr val="FBF7F5"/>
                  </a:solidFill>
                  <a:latin typeface="Museo Sans 500"/>
                </a:rPr>
                <a:t>KI</a:t>
              </a:r>
              <a:endPara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BF7F5"/>
                </a:solidFill>
                <a:effectLst/>
                <a:uLnTx/>
                <a:uFillTx/>
                <a:latin typeface="Museo Sans 500"/>
                <a:ea typeface="+mj-ea"/>
                <a:cs typeface="+mj-c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2C34E1CA-5B42-48EA-955D-80013B220036}"/>
                </a:ext>
              </a:extLst>
            </p:cNvPr>
            <p:cNvSpPr/>
            <p:nvPr/>
          </p:nvSpPr>
          <p:spPr>
            <a:xfrm>
              <a:off x="805863" y="2199476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BF7F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38 %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076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B660F8-32F8-4A9A-90CA-319A75BFF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9" y="570075"/>
            <a:ext cx="8294190" cy="384721"/>
          </a:xfrm>
        </p:spPr>
        <p:txBody>
          <a:bodyPr/>
          <a:lstStyle/>
          <a:p>
            <a:r>
              <a:rPr lang="nb-NO" dirty="0" err="1"/>
              <a:t>DigitalNorway</a:t>
            </a:r>
            <a:r>
              <a:rPr lang="nb-NO" dirty="0"/>
              <a:t> og SINTEF jobber tett med myndighetene om å se på hvordan kunstig intelligens kan tas i bruk i SMB-sektoren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A30891-517C-4491-8EC6-5DE65D06B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9" y="1707641"/>
            <a:ext cx="5207000" cy="412954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nb-NO" sz="1600" dirty="0"/>
              <a:t>Et av tiltakene i regjeringens KI-strategi er «å gå i dialog med </a:t>
            </a:r>
            <a:r>
              <a:rPr lang="nb-NO" sz="1600" dirty="0" err="1"/>
              <a:t>DigitalNorway</a:t>
            </a:r>
            <a:r>
              <a:rPr lang="nb-NO" sz="1600" dirty="0"/>
              <a:t> om hvordan de kan </a:t>
            </a:r>
            <a:r>
              <a:rPr lang="nb-NO" sz="1600" b="1" dirty="0"/>
              <a:t>tilrettelegge for at SMB-er i større grad skal kunne ta i bruk de mulighetene som ligger i KI»</a:t>
            </a:r>
          </a:p>
          <a:p>
            <a:pPr>
              <a:spcBef>
                <a:spcPts val="1200"/>
              </a:spcBef>
            </a:pPr>
            <a:r>
              <a:rPr lang="nb-NO" sz="1600" dirty="0"/>
              <a:t>DigitalNorway er involvert i arbeidet med et nytt </a:t>
            </a:r>
            <a:r>
              <a:rPr lang="nb-NO" sz="1600" b="1" i="1" dirty="0"/>
              <a:t>ressurssenter for deling av data </a:t>
            </a:r>
            <a:r>
              <a:rPr lang="nb-NO" sz="1600" dirty="0"/>
              <a:t>i Digitaliseringsdirektoratet</a:t>
            </a:r>
            <a:endParaRPr lang="nb-NO" sz="1600" i="1" dirty="0"/>
          </a:p>
          <a:p>
            <a:pPr>
              <a:spcBef>
                <a:spcPts val="1200"/>
              </a:spcBef>
            </a:pPr>
            <a:r>
              <a:rPr lang="nb-NO" sz="1600" dirty="0"/>
              <a:t>Vi sitter i styringsrådet for det myndighetenes prosjekt </a:t>
            </a:r>
            <a:r>
              <a:rPr lang="nb-NO" sz="1600" b="1" i="1" dirty="0">
                <a:hlinkClick r:id="rId3"/>
              </a:rPr>
              <a:t>Deling av data</a:t>
            </a:r>
            <a:endParaRPr lang="nb-NO" sz="1600" b="1" i="1" dirty="0"/>
          </a:p>
          <a:p>
            <a:pPr>
              <a:spcBef>
                <a:spcPts val="1200"/>
              </a:spcBef>
            </a:pPr>
            <a:r>
              <a:rPr lang="nb-NO" sz="1600" dirty="0"/>
              <a:t>Et </a:t>
            </a:r>
            <a:r>
              <a:rPr lang="nb-NO" sz="1600" dirty="0" err="1"/>
              <a:t>ekspertutvalg.skal</a:t>
            </a:r>
            <a:r>
              <a:rPr lang="nb-NO" sz="1600" dirty="0"/>
              <a:t> gi innspill til myndighetene til den nye </a:t>
            </a:r>
            <a:r>
              <a:rPr lang="nb-NO" sz="1600" b="1" dirty="0"/>
              <a:t>stortingsmeldingen om datadrevet økonomi og innovasjon</a:t>
            </a:r>
            <a:r>
              <a:rPr lang="nb-NO" sz="1600" dirty="0"/>
              <a:t>. Utvalget ledes av Alexandra Bech Gjørv og Liv Dingsør hos </a:t>
            </a:r>
            <a:r>
              <a:rPr lang="nb-NO" sz="1600" dirty="0" err="1"/>
              <a:t>DigitalNorway</a:t>
            </a:r>
            <a:r>
              <a:rPr lang="nb-NO" sz="1600" dirty="0"/>
              <a:t> er medlem.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065BC2E-9004-4C6C-9AE3-FC1EC1AD6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Foto: Regjeringen</a:t>
            </a:r>
          </a:p>
        </p:txBody>
      </p:sp>
      <p:pic>
        <p:nvPicPr>
          <p:cNvPr id="1026" name="Picture 2" descr="Bilderesultater for strategi astrup site:regjeringen.no&quot;">
            <a:extLst>
              <a:ext uri="{FF2B5EF4-FFF2-40B4-BE49-F238E27FC236}">
                <a16:creationId xmlns:a16="http://schemas.microsoft.com/office/drawing/2014/main" id="{2B8C69C0-A9FD-469B-BA2C-27BA431E3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11" y="2712986"/>
            <a:ext cx="5207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D367FDF-4543-4B58-9E99-E4FD4BE78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6201">
            <a:off x="9178446" y="241625"/>
            <a:ext cx="2555763" cy="1973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834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-tema">
  <a:themeElements>
    <a:clrScheme name="Office">
      <a:dk1>
        <a:srgbClr val="333030"/>
      </a:dk1>
      <a:lt1>
        <a:sysClr val="window" lastClr="FFFFFF"/>
      </a:lt1>
      <a:dk2>
        <a:srgbClr val="333030"/>
      </a:dk2>
      <a:lt2>
        <a:srgbClr val="FBF7F5"/>
      </a:lt2>
      <a:accent1>
        <a:srgbClr val="00AB85"/>
      </a:accent1>
      <a:accent2>
        <a:srgbClr val="003C41"/>
      </a:accent2>
      <a:accent3>
        <a:srgbClr val="4B8B95"/>
      </a:accent3>
      <a:accent4>
        <a:srgbClr val="0C2527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gital Norway">
      <a:majorFont>
        <a:latin typeface="Museo Sans 500"/>
        <a:ea typeface=""/>
        <a:cs typeface=""/>
      </a:majorFont>
      <a:minorFont>
        <a:latin typeface="Museo Sans 3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670011DD-3BEF-4DDD-B418-D64A8D207F5F}" vid="{98787149-BDED-4C21-B29F-9E236DAE715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gital 21">
      <a:majorFont>
        <a:latin typeface="Sofia Pro Semi Bold"/>
        <a:ea typeface=""/>
        <a:cs typeface=""/>
      </a:majorFont>
      <a:minorFont>
        <a:latin typeface="Sofia Pr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_21_overrekkelse_180831" id="{8AB85275-4164-4782-ACBF-F8EF49894190}" vid="{A8500BB5-E23F-4A49-B65B-07C5F5587B4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907</Words>
  <Application>Microsoft Office PowerPoint</Application>
  <PresentationFormat>Widescreen</PresentationFormat>
  <Paragraphs>91</Paragraphs>
  <Slides>11</Slides>
  <Notes>8</Notes>
  <HiddenSlides>2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Museo Sans 300</vt:lpstr>
      <vt:lpstr>Museo Sans 500</vt:lpstr>
      <vt:lpstr>Sofia Pro Regular</vt:lpstr>
      <vt:lpstr>Sofia Pro Semi Bold</vt:lpstr>
      <vt:lpstr>1_Office-tema</vt:lpstr>
      <vt:lpstr>Office-tema</vt:lpstr>
      <vt:lpstr>Nasjonal AI-satsing  – Norges globale posisjon?</vt:lpstr>
      <vt:lpstr>DigitalNorway er stiftet for å øke norsk konkurransekraft</vt:lpstr>
      <vt:lpstr>PowerPoint-presentasjon</vt:lpstr>
      <vt:lpstr>PowerPoint-presentasjon</vt:lpstr>
      <vt:lpstr>PowerPoint-presentasjon</vt:lpstr>
      <vt:lpstr>PowerPoint-presentasjon</vt:lpstr>
      <vt:lpstr> Kriterier for strategiske prioriteringer</vt:lpstr>
      <vt:lpstr>KI kommer raskt og med en voldsom endringskraft</vt:lpstr>
      <vt:lpstr>DigitalNorway og SINTEF jobber tett med myndighetene om å se på hvordan kunstig intelligens kan tas i bruk i SMB-sektoren</vt:lpstr>
      <vt:lpstr>Hovedutfordringen er tilgang på (relevante) data</vt:lpstr>
      <vt:lpstr>Nasjonal AI-satsing  – Norges globale posisjon?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DigitalNorway er stiftet for å øke norsk konkurransekraft</dc:title>
  <dc:creator>Tor Olav Mørseth</dc:creator>
  <cp:lastModifiedBy>Trond Moengen</cp:lastModifiedBy>
  <cp:revision>19</cp:revision>
  <dcterms:created xsi:type="dcterms:W3CDTF">2020-03-02T10:22:36Z</dcterms:created>
  <dcterms:modified xsi:type="dcterms:W3CDTF">2020-03-04T15:20:05Z</dcterms:modified>
</cp:coreProperties>
</file>